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Catamaran" panose="020B0604020202020204" charset="0"/>
      <p:regular r:id="rId18"/>
      <p:bold r:id="rId19"/>
    </p:embeddedFont>
    <p:embeddedFont>
      <p:font typeface="Catamaran Thin" panose="020B0604020202020204" charset="0"/>
      <p:regular r:id="rId20"/>
      <p:bold r:id="rId21"/>
    </p:embeddedFont>
    <p:embeddedFont>
      <p:font typeface="Cutive" panose="020B0604020202020204" charset="0"/>
      <p:regular r:id="rId22"/>
    </p:embeddedFont>
    <p:embeddedFont>
      <p:font typeface="Open Sans" panose="020B0606030504020204" pitchFamily="34" charset="0"/>
      <p:regular r:id="rId23"/>
      <p:bold r:id="rId24"/>
      <p:italic r:id="rId25"/>
      <p:boldItalic r:id="rId26"/>
    </p:embeddedFont>
    <p:embeddedFont>
      <p:font typeface="PT Sans Narrow" panose="020B0506020203020204" pitchFamily="34" charset="0"/>
      <p:regular r:id="rId27"/>
      <p:bold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h/qOEjQby+vGewsHOu76FehWY5t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21" Type="http://schemas.openxmlformats.org/officeDocument/2006/relationships/font" Target="fonts/font8.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 name="Google Shape;8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b48715c182_0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1b48715c182_0_8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b48715c18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g1b48715c182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b48715c182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 name="Google Shape;144;g1b48715c182_0_1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b48715c182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1b48715c182_0_1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b48715c182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g1b48715c182_0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b48715c182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g1b48715c182_0_1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9"/>
          <p:cNvGrpSpPr/>
          <p:nvPr/>
        </p:nvGrpSpPr>
        <p:grpSpPr>
          <a:xfrm>
            <a:off x="-981075" y="-78100"/>
            <a:ext cx="11516344" cy="5221552"/>
            <a:chOff x="-981075" y="-78100"/>
            <a:chExt cx="11516344" cy="5221552"/>
          </a:xfrm>
        </p:grpSpPr>
        <p:sp>
          <p:nvSpPr>
            <p:cNvPr id="11" name="Google Shape;11;p9"/>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2" name="Google Shape;12;p9"/>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3" name="Google Shape;13;p9"/>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4" name="Google Shape;14;p9"/>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5" name="Google Shape;15;p9"/>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6" name="Google Shape;16;p9"/>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7" name="Google Shape;17;p9"/>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8" name="Google Shape;18;p9"/>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9" name="Google Shape;19;p9"/>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0" name="Google Shape;20;p9"/>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1" name="Google Shape;21;p9"/>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2" name="Google Shape;22;p9"/>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3" name="Google Shape;23;p9"/>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4" name="Google Shape;24;p9"/>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5" name="Google Shape;25;p9"/>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6" name="Google Shape;26;p9"/>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7" name="Google Shape;27;p9"/>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8" name="Google Shape;28;p9"/>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29" name="Google Shape;29;p9"/>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sp>
        <p:nvSpPr>
          <p:cNvPr id="30" name="Google Shape;30;p9"/>
          <p:cNvSpPr txBox="1">
            <a:spLocks noGrp="1"/>
          </p:cNvSpPr>
          <p:nvPr>
            <p:ph type="ctrTitle"/>
          </p:nvPr>
        </p:nvSpPr>
        <p:spPr>
          <a:xfrm>
            <a:off x="702900" y="3250075"/>
            <a:ext cx="4955100" cy="1159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lt1"/>
              </a:buClr>
              <a:buSzPts val="4800"/>
              <a:buNone/>
              <a:defRPr sz="4800">
                <a:solidFill>
                  <a:schemeClr val="lt1"/>
                </a:solidFill>
              </a:defRPr>
            </a:lvl1pPr>
            <a:lvl2pPr lvl="1" algn="l">
              <a:lnSpc>
                <a:spcPct val="90000"/>
              </a:lnSpc>
              <a:spcBef>
                <a:spcPts val="0"/>
              </a:spcBef>
              <a:spcAft>
                <a:spcPts val="0"/>
              </a:spcAft>
              <a:buClr>
                <a:schemeClr val="lt1"/>
              </a:buClr>
              <a:buSzPts val="4800"/>
              <a:buNone/>
              <a:defRPr sz="4800">
                <a:solidFill>
                  <a:schemeClr val="lt1"/>
                </a:solidFill>
              </a:defRPr>
            </a:lvl2pPr>
            <a:lvl3pPr lvl="2" algn="l">
              <a:lnSpc>
                <a:spcPct val="90000"/>
              </a:lnSpc>
              <a:spcBef>
                <a:spcPts val="0"/>
              </a:spcBef>
              <a:spcAft>
                <a:spcPts val="0"/>
              </a:spcAft>
              <a:buClr>
                <a:schemeClr val="lt1"/>
              </a:buClr>
              <a:buSzPts val="4800"/>
              <a:buNone/>
              <a:defRPr sz="4800">
                <a:solidFill>
                  <a:schemeClr val="lt1"/>
                </a:solidFill>
              </a:defRPr>
            </a:lvl3pPr>
            <a:lvl4pPr lvl="3" algn="l">
              <a:lnSpc>
                <a:spcPct val="90000"/>
              </a:lnSpc>
              <a:spcBef>
                <a:spcPts val="0"/>
              </a:spcBef>
              <a:spcAft>
                <a:spcPts val="0"/>
              </a:spcAft>
              <a:buClr>
                <a:schemeClr val="lt1"/>
              </a:buClr>
              <a:buSzPts val="4800"/>
              <a:buNone/>
              <a:defRPr sz="4800">
                <a:solidFill>
                  <a:schemeClr val="lt1"/>
                </a:solidFill>
              </a:defRPr>
            </a:lvl4pPr>
            <a:lvl5pPr lvl="4" algn="l">
              <a:lnSpc>
                <a:spcPct val="90000"/>
              </a:lnSpc>
              <a:spcBef>
                <a:spcPts val="0"/>
              </a:spcBef>
              <a:spcAft>
                <a:spcPts val="0"/>
              </a:spcAft>
              <a:buClr>
                <a:schemeClr val="lt1"/>
              </a:buClr>
              <a:buSzPts val="4800"/>
              <a:buNone/>
              <a:defRPr sz="4800">
                <a:solidFill>
                  <a:schemeClr val="lt1"/>
                </a:solidFill>
              </a:defRPr>
            </a:lvl5pPr>
            <a:lvl6pPr lvl="5" algn="l">
              <a:lnSpc>
                <a:spcPct val="90000"/>
              </a:lnSpc>
              <a:spcBef>
                <a:spcPts val="0"/>
              </a:spcBef>
              <a:spcAft>
                <a:spcPts val="0"/>
              </a:spcAft>
              <a:buClr>
                <a:schemeClr val="lt1"/>
              </a:buClr>
              <a:buSzPts val="4800"/>
              <a:buNone/>
              <a:defRPr sz="4800">
                <a:solidFill>
                  <a:schemeClr val="lt1"/>
                </a:solidFill>
              </a:defRPr>
            </a:lvl6pPr>
            <a:lvl7pPr lvl="6" algn="l">
              <a:lnSpc>
                <a:spcPct val="90000"/>
              </a:lnSpc>
              <a:spcBef>
                <a:spcPts val="0"/>
              </a:spcBef>
              <a:spcAft>
                <a:spcPts val="0"/>
              </a:spcAft>
              <a:buClr>
                <a:schemeClr val="lt1"/>
              </a:buClr>
              <a:buSzPts val="4800"/>
              <a:buNone/>
              <a:defRPr sz="4800">
                <a:solidFill>
                  <a:schemeClr val="lt1"/>
                </a:solidFill>
              </a:defRPr>
            </a:lvl7pPr>
            <a:lvl8pPr lvl="7" algn="l">
              <a:lnSpc>
                <a:spcPct val="90000"/>
              </a:lnSpc>
              <a:spcBef>
                <a:spcPts val="0"/>
              </a:spcBef>
              <a:spcAft>
                <a:spcPts val="0"/>
              </a:spcAft>
              <a:buClr>
                <a:schemeClr val="lt1"/>
              </a:buClr>
              <a:buSzPts val="4800"/>
              <a:buNone/>
              <a:defRPr sz="4800">
                <a:solidFill>
                  <a:schemeClr val="lt1"/>
                </a:solidFill>
              </a:defRPr>
            </a:lvl8pPr>
            <a:lvl9pPr lvl="8" algn="l">
              <a:lnSpc>
                <a:spcPct val="90000"/>
              </a:lnSpc>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 Color background">
  <p:cSld name="BLANK_1">
    <p:bg>
      <p:bgPr>
        <a:solidFill>
          <a:schemeClr val="accent1"/>
        </a:solid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‹N°›</a:t>
            </a:fld>
            <a:endParaRPr/>
          </a:p>
        </p:txBody>
      </p:sp>
      <p:grpSp>
        <p:nvGrpSpPr>
          <p:cNvPr id="33" name="Google Shape;33;p10"/>
          <p:cNvGrpSpPr/>
          <p:nvPr/>
        </p:nvGrpSpPr>
        <p:grpSpPr>
          <a:xfrm>
            <a:off x="-981075" y="-78100"/>
            <a:ext cx="11516344" cy="5221552"/>
            <a:chOff x="-981075" y="-78100"/>
            <a:chExt cx="11516344" cy="5221552"/>
          </a:xfrm>
        </p:grpSpPr>
        <p:sp>
          <p:nvSpPr>
            <p:cNvPr id="34" name="Google Shape;34;p10"/>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35" name="Google Shape;35;p10"/>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36" name="Google Shape;36;p10"/>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37" name="Google Shape;37;p10"/>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38" name="Google Shape;38;p10"/>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39" name="Google Shape;39;p10"/>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0" name="Google Shape;40;p10"/>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1" name="Google Shape;41;p10"/>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2" name="Google Shape;42;p10"/>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3" name="Google Shape;43;p10"/>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4" name="Google Shape;44;p10"/>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5" name="Google Shape;45;p10"/>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6" name="Google Shape;46;p10"/>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9803"/>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7" name="Google Shape;47;p10"/>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8" name="Google Shape;48;p10"/>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49" name="Google Shape;49;p10"/>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0" name="Google Shape;50;p10"/>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1" name="Google Shape;51;p10"/>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2" name="Google Shape;52;p10"/>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1"/>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nvGrpSpPr>
          <p:cNvPr id="55" name="Google Shape;55;p11"/>
          <p:cNvGrpSpPr/>
          <p:nvPr/>
        </p:nvGrpSpPr>
        <p:grpSpPr>
          <a:xfrm>
            <a:off x="6320991" y="-7"/>
            <a:ext cx="3630819" cy="5143499"/>
            <a:chOff x="6320991" y="-7"/>
            <a:chExt cx="3630819" cy="5143499"/>
          </a:xfrm>
        </p:grpSpPr>
        <p:sp>
          <p:nvSpPr>
            <p:cNvPr id="56" name="Google Shape;56;p11"/>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7" name="Google Shape;57;p11"/>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8" name="Google Shape;58;p11"/>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59" name="Google Shape;59;p11"/>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0" name="Google Shape;60;p11"/>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1" name="Google Shape;61;p11"/>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2" name="Google Shape;62;p11"/>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3" name="Google Shape;63;p11"/>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4" name="Google Shape;64;p11"/>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5" name="Google Shape;65;p11"/>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4901"/>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66" name="Google Shape;66;p11"/>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sp>
        <p:nvSpPr>
          <p:cNvPr id="67" name="Google Shape;67;p11"/>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68" name="Google Shape;68;p1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grpSp>
        <p:nvGrpSpPr>
          <p:cNvPr id="70" name="Google Shape;70;p12"/>
          <p:cNvGrpSpPr/>
          <p:nvPr/>
        </p:nvGrpSpPr>
        <p:grpSpPr>
          <a:xfrm>
            <a:off x="-981075" y="-3"/>
            <a:ext cx="11516344" cy="5143455"/>
            <a:chOff x="-981075" y="-3"/>
            <a:chExt cx="11516344" cy="5143455"/>
          </a:xfrm>
        </p:grpSpPr>
        <p:sp>
          <p:nvSpPr>
            <p:cNvPr id="71" name="Google Shape;71;p12"/>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2" name="Google Shape;72;p12"/>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3" name="Google Shape;73;p12"/>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4" name="Google Shape;74;p12"/>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5" name="Google Shape;75;p12"/>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6" name="Google Shape;76;p12"/>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7" name="Google Shape;77;p12"/>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8" name="Google Shape;78;p12"/>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79" name="Google Shape;79;p12"/>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80" name="Google Shape;80;p12"/>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81" name="Google Shape;81;p12"/>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82" name="Google Shape;82;p12"/>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sp>
        <p:nvSpPr>
          <p:cNvPr id="83" name="Google Shape;83;p12"/>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1pPr>
            <a:lvl2pPr marR="0" lvl="1"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2pPr>
            <a:lvl3pPr marR="0" lvl="2"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3pPr>
            <a:lvl4pPr marR="0" lvl="3"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4pPr>
            <a:lvl5pPr marR="0" lvl="4"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5pPr>
            <a:lvl6pPr marR="0" lvl="5"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6pPr>
            <a:lvl7pPr marR="0" lvl="6"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7pPr>
            <a:lvl8pPr marR="0" lvl="7"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8pPr>
            <a:lvl9pPr marR="0" lvl="8"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9pPr>
          </a:lstStyle>
          <a:p>
            <a:endParaRPr/>
          </a:p>
        </p:txBody>
      </p:sp>
      <p:sp>
        <p:nvSpPr>
          <p:cNvPr id="7" name="Google Shape;7;p8"/>
          <p:cNvSpPr txBox="1">
            <a:spLocks noGrp="1"/>
          </p:cNvSpPr>
          <p:nvPr>
            <p:ph type="body" idx="1"/>
          </p:nvPr>
        </p:nvSpPr>
        <p:spPr>
          <a:xfrm>
            <a:off x="779100" y="1503550"/>
            <a:ext cx="6010500" cy="2884200"/>
          </a:xfrm>
          <a:prstGeom prst="rect">
            <a:avLst/>
          </a:prstGeom>
          <a:noFill/>
          <a:ln>
            <a:noFill/>
          </a:ln>
        </p:spPr>
        <p:txBody>
          <a:bodyPr spcFirstLastPara="1" wrap="square" lIns="0" tIns="0" rIns="0" bIns="0" anchor="t" anchorCtr="0">
            <a:noAutofit/>
          </a:bodyPr>
          <a:lstStyle>
            <a:lvl1pPr marL="457200" marR="0" lvl="0" indent="-330200" algn="l" rtl="0">
              <a:lnSpc>
                <a:spcPct val="115000"/>
              </a:lnSpc>
              <a:spcBef>
                <a:spcPts val="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1pPr>
            <a:lvl2pPr marL="914400" marR="0" lvl="1" indent="-330200" algn="l" rtl="0">
              <a:lnSpc>
                <a:spcPct val="115000"/>
              </a:lnSpc>
              <a:spcBef>
                <a:spcPts val="80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2pPr>
            <a:lvl3pPr marL="1371600" marR="0" lvl="2" indent="-330200" algn="l" rtl="0">
              <a:lnSpc>
                <a:spcPct val="115000"/>
              </a:lnSpc>
              <a:spcBef>
                <a:spcPts val="800"/>
              </a:spcBef>
              <a:spcAft>
                <a:spcPts val="0"/>
              </a:spcAft>
              <a:buClr>
                <a:schemeClr val="dk2"/>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3pPr>
            <a:lvl4pPr marL="1828800" marR="0" lvl="3"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4pPr>
            <a:lvl5pPr marL="2286000" marR="0" lvl="4"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5pPr>
            <a:lvl6pPr marL="2743200" marR="0" lvl="5"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6pPr>
            <a:lvl7pPr marL="3200400" marR="0" lvl="6"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7pPr>
            <a:lvl8pPr marL="3657600" marR="0" lvl="7"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8pPr>
            <a:lvl9pPr marL="4114800" marR="0" lvl="8" indent="-381000" algn="l" rtl="0">
              <a:lnSpc>
                <a:spcPct val="115000"/>
              </a:lnSpc>
              <a:spcBef>
                <a:spcPts val="800"/>
              </a:spcBef>
              <a:spcAft>
                <a:spcPts val="80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9pPr>
          </a:lstStyle>
          <a:p>
            <a:endParaRPr/>
          </a:p>
        </p:txBody>
      </p:sp>
      <p:sp>
        <p:nvSpPr>
          <p:cNvPr id="8" name="Google Shape;8;p8"/>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1.jpg"/><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6"/>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1</a:t>
            </a:fld>
            <a:endParaRPr/>
          </a:p>
        </p:txBody>
      </p:sp>
      <p:sp>
        <p:nvSpPr>
          <p:cNvPr id="89" name="Google Shape;89;p6"/>
          <p:cNvSpPr txBox="1"/>
          <p:nvPr/>
        </p:nvSpPr>
        <p:spPr>
          <a:xfrm>
            <a:off x="0" y="3451450"/>
            <a:ext cx="9212700" cy="1298400"/>
          </a:xfrm>
          <a:prstGeom prst="rect">
            <a:avLst/>
          </a:prstGeom>
          <a:noFill/>
          <a:ln w="9525" cap="flat" cmpd="sng">
            <a:solidFill>
              <a:schemeClr val="accent2"/>
            </a:solidFill>
            <a:prstDash val="solid"/>
            <a:round/>
            <a:headEnd type="none" w="sm" len="sm"/>
            <a:tailEnd type="none" w="sm" len="sm"/>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None/>
            </a:pPr>
            <a:r>
              <a:rPr lang="en" sz="2400" b="1" i="1" u="sng" dirty="0">
                <a:solidFill>
                  <a:srgbClr val="000000"/>
                </a:solidFill>
                <a:latin typeface="Calibri"/>
                <a:ea typeface="Calibri"/>
                <a:cs typeface="Calibri"/>
                <a:sym typeface="Calibri"/>
              </a:rPr>
              <a:t>Réalisé par</a:t>
            </a:r>
            <a:r>
              <a:rPr lang="en" sz="2400" dirty="0">
                <a:solidFill>
                  <a:srgbClr val="000000"/>
                </a:solidFill>
                <a:latin typeface="Calibri"/>
                <a:ea typeface="Calibri"/>
                <a:cs typeface="Calibri"/>
                <a:sym typeface="Calibri"/>
              </a:rPr>
              <a:t> : </a:t>
            </a:r>
            <a:r>
              <a:rPr lang="en" sz="2183" dirty="0">
                <a:latin typeface="Calibri"/>
                <a:ea typeface="Calibri"/>
                <a:cs typeface="Calibri"/>
                <a:sym typeface="Calibri"/>
              </a:rPr>
              <a:t>Sawadogo</a:t>
            </a:r>
            <a:r>
              <a:rPr lang="en" sz="2183" dirty="0">
                <a:solidFill>
                  <a:srgbClr val="000000"/>
                </a:solidFill>
                <a:latin typeface="Calibri"/>
                <a:ea typeface="Calibri"/>
                <a:cs typeface="Calibri"/>
                <a:sym typeface="Calibri"/>
              </a:rPr>
              <a:t> </a:t>
            </a:r>
            <a:r>
              <a:rPr lang="en" sz="2183" dirty="0">
                <a:latin typeface="Calibri"/>
                <a:ea typeface="Calibri"/>
                <a:cs typeface="Calibri"/>
                <a:sym typeface="Calibri"/>
              </a:rPr>
              <a:t>Salifou</a:t>
            </a:r>
            <a:r>
              <a:rPr lang="en" sz="2183" dirty="0">
                <a:solidFill>
                  <a:srgbClr val="000000"/>
                </a:solidFill>
                <a:latin typeface="Calibri"/>
                <a:ea typeface="Calibri"/>
                <a:cs typeface="Calibri"/>
                <a:sym typeface="Calibri"/>
              </a:rPr>
              <a:t>  </a:t>
            </a:r>
            <a:r>
              <a:rPr lang="en" sz="2400" dirty="0">
                <a:solidFill>
                  <a:srgbClr val="000000"/>
                </a:solidFill>
                <a:latin typeface="Calibri"/>
                <a:ea typeface="Calibri"/>
                <a:cs typeface="Calibri"/>
                <a:sym typeface="Calibri"/>
              </a:rPr>
              <a:t>                     </a:t>
            </a:r>
            <a:r>
              <a:rPr lang="en" sz="2400" b="1" i="1" dirty="0">
                <a:solidFill>
                  <a:srgbClr val="000000"/>
                </a:solidFill>
                <a:latin typeface="Calibri"/>
                <a:ea typeface="Calibri"/>
                <a:cs typeface="Calibri"/>
                <a:sym typeface="Calibri"/>
              </a:rPr>
              <a:t>Assisté par </a:t>
            </a:r>
            <a:r>
              <a:rPr lang="en" sz="2400" dirty="0">
                <a:solidFill>
                  <a:srgbClr val="000000"/>
                </a:solidFill>
                <a:latin typeface="Calibri"/>
                <a:ea typeface="Calibri"/>
                <a:cs typeface="Calibri"/>
                <a:sym typeface="Calibri"/>
              </a:rPr>
              <a:t>: </a:t>
            </a:r>
            <a:r>
              <a:rPr lang="en" sz="2000" dirty="0">
                <a:latin typeface="Calibri"/>
                <a:ea typeface="Calibri"/>
                <a:cs typeface="Calibri"/>
                <a:sym typeface="Calibri"/>
              </a:rPr>
              <a:t>Pr EL HASSANI Ibtissam</a:t>
            </a:r>
            <a:r>
              <a:rPr lang="en" sz="2000" dirty="0">
                <a:solidFill>
                  <a:srgbClr val="000000"/>
                </a:solidFill>
                <a:latin typeface="Calibri"/>
                <a:ea typeface="Calibri"/>
                <a:cs typeface="Calibri"/>
                <a:sym typeface="Calibri"/>
              </a:rPr>
              <a:t> </a:t>
            </a:r>
            <a:endParaRPr sz="2000" dirty="0">
              <a:solidFill>
                <a:srgbClr val="000000"/>
              </a:solidFill>
              <a:latin typeface="Calibri"/>
              <a:ea typeface="Calibri"/>
              <a:cs typeface="Calibri"/>
              <a:sym typeface="Calibri"/>
            </a:endParaRPr>
          </a:p>
          <a:p>
            <a:pPr marL="0" lvl="0" indent="0" algn="l" rtl="0">
              <a:lnSpc>
                <a:spcPct val="90000"/>
              </a:lnSpc>
              <a:spcBef>
                <a:spcPts val="1000"/>
              </a:spcBef>
              <a:spcAft>
                <a:spcPts val="0"/>
              </a:spcAft>
              <a:buNone/>
            </a:pPr>
            <a:r>
              <a:rPr lang="en" sz="2400" dirty="0">
                <a:solidFill>
                  <a:srgbClr val="000000"/>
                </a:solidFill>
                <a:latin typeface="Calibri"/>
                <a:ea typeface="Calibri"/>
                <a:cs typeface="Calibri"/>
                <a:sym typeface="Calibri"/>
              </a:rPr>
              <a:t>                      </a:t>
            </a:r>
            <a:r>
              <a:rPr lang="en" sz="2183" dirty="0">
                <a:solidFill>
                  <a:srgbClr val="000000"/>
                </a:solidFill>
                <a:latin typeface="Calibri"/>
                <a:ea typeface="Calibri"/>
                <a:cs typeface="Calibri"/>
                <a:sym typeface="Calibri"/>
              </a:rPr>
              <a:t> </a:t>
            </a:r>
            <a:r>
              <a:rPr lang="en" sz="2183" dirty="0">
                <a:latin typeface="Calibri"/>
                <a:ea typeface="Calibri"/>
                <a:cs typeface="Calibri"/>
                <a:sym typeface="Calibri"/>
              </a:rPr>
              <a:t>Ouedraogo Ousseni</a:t>
            </a:r>
            <a:r>
              <a:rPr lang="en" sz="2183" dirty="0">
                <a:solidFill>
                  <a:srgbClr val="000000"/>
                </a:solidFill>
                <a:latin typeface="Calibri"/>
                <a:ea typeface="Calibri"/>
                <a:cs typeface="Calibri"/>
                <a:sym typeface="Calibri"/>
              </a:rPr>
              <a:t>   </a:t>
            </a:r>
            <a:endParaRPr sz="2183" dirty="0">
              <a:solidFill>
                <a:srgbClr val="000000"/>
              </a:solidFill>
              <a:latin typeface="Calibri"/>
              <a:ea typeface="Calibri"/>
              <a:cs typeface="Calibri"/>
              <a:sym typeface="Calibri"/>
            </a:endParaRPr>
          </a:p>
          <a:p>
            <a:pPr marL="1371600" lvl="0" indent="0" algn="l" rtl="0">
              <a:lnSpc>
                <a:spcPct val="90000"/>
              </a:lnSpc>
              <a:spcBef>
                <a:spcPts val="1000"/>
              </a:spcBef>
              <a:spcAft>
                <a:spcPts val="0"/>
              </a:spcAft>
              <a:buNone/>
            </a:pPr>
            <a:r>
              <a:rPr lang="en" sz="2183" dirty="0">
                <a:latin typeface="Calibri"/>
                <a:ea typeface="Calibri"/>
                <a:cs typeface="Calibri"/>
                <a:sym typeface="Calibri"/>
              </a:rPr>
              <a:t>  DIASSANA Fatoumata Soukoura</a:t>
            </a:r>
            <a:r>
              <a:rPr lang="en" sz="2183" dirty="0">
                <a:solidFill>
                  <a:srgbClr val="000000"/>
                </a:solidFill>
                <a:latin typeface="Calibri"/>
                <a:ea typeface="Calibri"/>
                <a:cs typeface="Calibri"/>
                <a:sym typeface="Calibri"/>
              </a:rPr>
              <a:t>                                </a:t>
            </a:r>
            <a:endParaRPr sz="2183" dirty="0">
              <a:solidFill>
                <a:srgbClr val="000000"/>
              </a:solidFill>
              <a:latin typeface="Calibri"/>
              <a:ea typeface="Calibri"/>
              <a:cs typeface="Calibri"/>
              <a:sym typeface="Calibri"/>
            </a:endParaRPr>
          </a:p>
        </p:txBody>
      </p:sp>
      <p:sp>
        <p:nvSpPr>
          <p:cNvPr id="90" name="Google Shape;90;p6"/>
          <p:cNvSpPr txBox="1"/>
          <p:nvPr/>
        </p:nvSpPr>
        <p:spPr>
          <a:xfrm>
            <a:off x="133500" y="152425"/>
            <a:ext cx="8877000" cy="2178600"/>
          </a:xfrm>
          <a:prstGeom prst="rect">
            <a:avLst/>
          </a:prstGeom>
          <a:noFill/>
          <a:ln>
            <a:noFill/>
          </a:ln>
        </p:spPr>
        <p:txBody>
          <a:bodyPr spcFirstLastPara="1" wrap="square" lIns="91425" tIns="91425" rIns="91425" bIns="91425" anchor="t" anchorCtr="0">
            <a:spAutoFit/>
          </a:bodyPr>
          <a:lstStyle/>
          <a:p>
            <a:pPr marL="0" lvl="0" indent="0" algn="ctr" rtl="0">
              <a:lnSpc>
                <a:spcPct val="120000"/>
              </a:lnSpc>
              <a:spcBef>
                <a:spcPts val="600"/>
              </a:spcBef>
              <a:spcAft>
                <a:spcPts val="0"/>
              </a:spcAft>
              <a:buNone/>
            </a:pPr>
            <a:r>
              <a:rPr lang="en" b="1">
                <a:solidFill>
                  <a:srgbClr val="695D46"/>
                </a:solidFill>
                <a:latin typeface="Open Sans"/>
                <a:ea typeface="Open Sans"/>
                <a:cs typeface="Open Sans"/>
                <a:sym typeface="Open Sans"/>
              </a:rPr>
              <a:t>IA et Management de la Santé Sécurité au Travail</a:t>
            </a:r>
            <a:endParaRPr b="1">
              <a:solidFill>
                <a:srgbClr val="695D46"/>
              </a:solidFill>
              <a:latin typeface="Open Sans"/>
              <a:ea typeface="Open Sans"/>
              <a:cs typeface="Open Sans"/>
              <a:sym typeface="Open Sans"/>
            </a:endParaRPr>
          </a:p>
          <a:p>
            <a:pPr marL="0" lvl="0" indent="0" algn="ctr" rtl="0">
              <a:lnSpc>
                <a:spcPct val="120000"/>
              </a:lnSpc>
              <a:spcBef>
                <a:spcPts val="600"/>
              </a:spcBef>
              <a:spcAft>
                <a:spcPts val="0"/>
              </a:spcAft>
              <a:buNone/>
            </a:pPr>
            <a:endParaRPr b="1">
              <a:solidFill>
                <a:srgbClr val="695D46"/>
              </a:solidFill>
              <a:latin typeface="Open Sans"/>
              <a:ea typeface="Open Sans"/>
              <a:cs typeface="Open Sans"/>
              <a:sym typeface="Open Sans"/>
            </a:endParaRPr>
          </a:p>
          <a:p>
            <a:pPr marL="0" lvl="0" indent="0" algn="ctr" rtl="0">
              <a:lnSpc>
                <a:spcPct val="120000"/>
              </a:lnSpc>
              <a:spcBef>
                <a:spcPts val="600"/>
              </a:spcBef>
              <a:spcAft>
                <a:spcPts val="0"/>
              </a:spcAft>
              <a:buNone/>
            </a:pPr>
            <a:endParaRPr b="1">
              <a:solidFill>
                <a:srgbClr val="695D46"/>
              </a:solidFill>
              <a:latin typeface="Open Sans"/>
              <a:ea typeface="Open Sans"/>
              <a:cs typeface="Open Sans"/>
              <a:sym typeface="Open Sans"/>
            </a:endParaRPr>
          </a:p>
          <a:p>
            <a:pPr marL="0" lvl="0" indent="0" algn="l" rtl="0">
              <a:lnSpc>
                <a:spcPct val="120000"/>
              </a:lnSpc>
              <a:spcBef>
                <a:spcPts val="600"/>
              </a:spcBef>
              <a:spcAft>
                <a:spcPts val="0"/>
              </a:spcAft>
              <a:buNone/>
            </a:pPr>
            <a:endParaRPr b="1">
              <a:solidFill>
                <a:srgbClr val="695D46"/>
              </a:solidFill>
              <a:latin typeface="Open Sans"/>
              <a:ea typeface="Open Sans"/>
              <a:cs typeface="Open Sans"/>
              <a:sym typeface="Open Sans"/>
            </a:endParaRPr>
          </a:p>
          <a:p>
            <a:pPr marL="0" lvl="0" indent="0" algn="ctr" rtl="0">
              <a:spcBef>
                <a:spcPts val="1600"/>
              </a:spcBef>
              <a:spcAft>
                <a:spcPts val="0"/>
              </a:spcAft>
              <a:buNone/>
            </a:pPr>
            <a:r>
              <a:rPr lang="en" sz="3400" b="1">
                <a:solidFill>
                  <a:srgbClr val="695D46"/>
                </a:solidFill>
                <a:latin typeface="PT Sans Narrow"/>
                <a:ea typeface="PT Sans Narrow"/>
                <a:cs typeface="PT Sans Narrow"/>
                <a:sym typeface="PT Sans Narrow"/>
              </a:rPr>
              <a:t>Détection et signalisation d’incendie au travail</a:t>
            </a:r>
            <a:endParaRPr/>
          </a:p>
        </p:txBody>
      </p:sp>
      <p:pic>
        <p:nvPicPr>
          <p:cNvPr id="91" name="Google Shape;91;p6"/>
          <p:cNvPicPr preferRelativeResize="0"/>
          <p:nvPr/>
        </p:nvPicPr>
        <p:blipFill>
          <a:blip r:embed="rId3">
            <a:alphaModFix/>
          </a:blip>
          <a:stretch>
            <a:fillRect/>
          </a:stretch>
        </p:blipFill>
        <p:spPr>
          <a:xfrm>
            <a:off x="67850" y="820625"/>
            <a:ext cx="393600" cy="39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b48715c182_0_854"/>
          <p:cNvSpPr txBox="1">
            <a:spLocks noGrp="1"/>
          </p:cNvSpPr>
          <p:nvPr>
            <p:ph type="title"/>
          </p:nvPr>
        </p:nvSpPr>
        <p:spPr>
          <a:xfrm>
            <a:off x="661225" y="809314"/>
            <a:ext cx="8011200" cy="443198"/>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SzPts val="3200"/>
              <a:buNone/>
            </a:pPr>
            <a:r>
              <a:rPr lang="en" dirty="0"/>
              <a:t>Résultat de la solution retenue</a:t>
            </a:r>
            <a:endParaRPr dirty="0"/>
          </a:p>
        </p:txBody>
      </p:sp>
      <p:sp>
        <p:nvSpPr>
          <p:cNvPr id="216" name="Google Shape;216;g1b48715c182_0_854"/>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10</a:t>
            </a:fld>
            <a:endParaRPr/>
          </a:p>
        </p:txBody>
      </p:sp>
      <p:pic>
        <p:nvPicPr>
          <p:cNvPr id="217" name="Google Shape;217;g1b48715c182_0_854"/>
          <p:cNvPicPr preferRelativeResize="0"/>
          <p:nvPr/>
        </p:nvPicPr>
        <p:blipFill rotWithShape="1">
          <a:blip r:embed="rId3">
            <a:alphaModFix/>
          </a:blip>
          <a:srcRect/>
          <a:stretch/>
        </p:blipFill>
        <p:spPr>
          <a:xfrm>
            <a:off x="76200" y="829529"/>
            <a:ext cx="402771" cy="402771"/>
          </a:xfrm>
          <a:prstGeom prst="rect">
            <a:avLst/>
          </a:prstGeom>
          <a:noFill/>
          <a:ln>
            <a:noFill/>
          </a:ln>
        </p:spPr>
      </p:pic>
      <p:pic>
        <p:nvPicPr>
          <p:cNvPr id="219" name="Google Shape;219;g1b48715c182_0_854"/>
          <p:cNvPicPr preferRelativeResize="0"/>
          <p:nvPr/>
        </p:nvPicPr>
        <p:blipFill>
          <a:blip r:embed="rId4">
            <a:alphaModFix/>
          </a:blip>
          <a:stretch>
            <a:fillRect/>
          </a:stretch>
        </p:blipFill>
        <p:spPr>
          <a:xfrm>
            <a:off x="5056415" y="1572431"/>
            <a:ext cx="3810000" cy="2857500"/>
          </a:xfrm>
          <a:prstGeom prst="rect">
            <a:avLst/>
          </a:prstGeom>
          <a:noFill/>
          <a:ln>
            <a:noFill/>
          </a:ln>
        </p:spPr>
      </p:pic>
      <p:pic>
        <p:nvPicPr>
          <p:cNvPr id="3" name="Image 2">
            <a:extLst>
              <a:ext uri="{FF2B5EF4-FFF2-40B4-BE49-F238E27FC236}">
                <a16:creationId xmlns:a16="http://schemas.microsoft.com/office/drawing/2014/main" id="{DEC6F880-AB49-4D72-9E4C-6F903CE5AB02}"/>
              </a:ext>
            </a:extLst>
          </p:cNvPr>
          <p:cNvPicPr>
            <a:picLocks noChangeAspect="1"/>
          </p:cNvPicPr>
          <p:nvPr/>
        </p:nvPicPr>
        <p:blipFill>
          <a:blip r:embed="rId5"/>
          <a:stretch>
            <a:fillRect/>
          </a:stretch>
        </p:blipFill>
        <p:spPr>
          <a:xfrm>
            <a:off x="277585" y="1424763"/>
            <a:ext cx="4401164" cy="39435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15"/>
                                        </p:tgtEl>
                                        <p:attrNameLst>
                                          <p:attrName>style.visibility</p:attrName>
                                        </p:attrNameLst>
                                      </p:cBhvr>
                                      <p:to>
                                        <p:strVal val="visible"/>
                                      </p:to>
                                    </p:set>
                                    <p:animEffect transition="in" filter="barn(inVertical)">
                                      <p:cBhvr>
                                        <p:cTn id="7" dur="500"/>
                                        <p:tgtEl>
                                          <p:spTgt spid="2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9"/>
                                        </p:tgtEl>
                                        <p:attrNameLst>
                                          <p:attrName>style.visibility</p:attrName>
                                        </p:attrNameLst>
                                      </p:cBhvr>
                                      <p:to>
                                        <p:strVal val="visible"/>
                                      </p:to>
                                    </p:set>
                                    <p:anim calcmode="lin" valueType="num">
                                      <p:cBhvr additive="base">
                                        <p:cTn id="12" dur="500" fill="hold"/>
                                        <p:tgtEl>
                                          <p:spTgt spid="219"/>
                                        </p:tgtEl>
                                        <p:attrNameLst>
                                          <p:attrName>ppt_x</p:attrName>
                                        </p:attrNameLst>
                                      </p:cBhvr>
                                      <p:tavLst>
                                        <p:tav tm="0">
                                          <p:val>
                                            <p:strVal val="#ppt_x"/>
                                          </p:val>
                                        </p:tav>
                                        <p:tav tm="100000">
                                          <p:val>
                                            <p:strVal val="#ppt_x"/>
                                          </p:val>
                                        </p:tav>
                                      </p:tavLst>
                                    </p:anim>
                                    <p:anim calcmode="lin" valueType="num">
                                      <p:cBhvr additive="base">
                                        <p:cTn id="13" dur="500" fill="hold"/>
                                        <p:tgtEl>
                                          <p:spTgt spid="21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g1b48715c182_0_2"/>
          <p:cNvSpPr txBox="1">
            <a:spLocks noGrp="1"/>
          </p:cNvSpPr>
          <p:nvPr>
            <p:ph type="title"/>
          </p:nvPr>
        </p:nvSpPr>
        <p:spPr>
          <a:xfrm>
            <a:off x="581349" y="853037"/>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dirty="0"/>
              <a:t>Conclusion</a:t>
            </a:r>
            <a:endParaRPr dirty="0"/>
          </a:p>
        </p:txBody>
      </p:sp>
      <p:sp>
        <p:nvSpPr>
          <p:cNvPr id="225" name="Google Shape;225;g1b48715c182_0_2"/>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11</a:t>
            </a:fld>
            <a:endParaRPr/>
          </a:p>
        </p:txBody>
      </p:sp>
      <p:sp>
        <p:nvSpPr>
          <p:cNvPr id="226" name="Google Shape;226;g1b48715c182_0_2"/>
          <p:cNvSpPr txBox="1"/>
          <p:nvPr/>
        </p:nvSpPr>
        <p:spPr>
          <a:xfrm>
            <a:off x="404150" y="1886050"/>
            <a:ext cx="86250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latin typeface="Calibri"/>
                <a:ea typeface="Calibri"/>
                <a:cs typeface="Calibri"/>
                <a:sym typeface="Calibri"/>
              </a:rPr>
              <a:t>Dans ce projet nous avons conçu un modèle capable de détecter les flammes et système d’alerte sonore et messagerie. Ce modèle est robuste et précis mais néanmoins il manque certains détails. En effet le feu ne se manifeste pas uniquement par la flamme sauvons on a uniquement la fumée, la température donc notre prochainement étape serait de voir comment pourrons nous pouvoir modéliser un modèle qui sera en mesure de prendre en compte toutes les caractéristiques du feu pour nous alerter </a:t>
            </a:r>
            <a:endParaRPr sz="1800" dirty="0">
              <a:latin typeface="Calibri"/>
              <a:ea typeface="Calibri"/>
              <a:cs typeface="Calibri"/>
              <a:sym typeface="Calibri"/>
            </a:endParaRPr>
          </a:p>
        </p:txBody>
      </p:sp>
      <p:pic>
        <p:nvPicPr>
          <p:cNvPr id="227" name="Google Shape;227;g1b48715c182_0_2"/>
          <p:cNvPicPr preferRelativeResize="0"/>
          <p:nvPr/>
        </p:nvPicPr>
        <p:blipFill>
          <a:blip r:embed="rId3">
            <a:alphaModFix/>
          </a:blip>
          <a:stretch>
            <a:fillRect/>
          </a:stretch>
        </p:blipFill>
        <p:spPr>
          <a:xfrm>
            <a:off x="71825" y="853025"/>
            <a:ext cx="396300" cy="396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barn(inVertical)">
                                      <p:cBhvr>
                                        <p:cTn id="7" dur="500"/>
                                        <p:tgtEl>
                                          <p:spTgt spid="22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p:bldP spid="2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779100" y="836000"/>
            <a:ext cx="926400" cy="4434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SzPts val="3200"/>
              <a:buNone/>
            </a:pPr>
            <a:r>
              <a:rPr lang="en"/>
              <a:t>Plan </a:t>
            </a:r>
            <a:endParaRPr/>
          </a:p>
        </p:txBody>
      </p:sp>
      <p:sp>
        <p:nvSpPr>
          <p:cNvPr id="97" name="Google Shape;97;p3"/>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2</a:t>
            </a:fld>
            <a:endParaRPr/>
          </a:p>
        </p:txBody>
      </p:sp>
      <p:sp>
        <p:nvSpPr>
          <p:cNvPr id="98" name="Google Shape;98;p3"/>
          <p:cNvSpPr txBox="1"/>
          <p:nvPr/>
        </p:nvSpPr>
        <p:spPr>
          <a:xfrm>
            <a:off x="77700" y="3915846"/>
            <a:ext cx="1646700" cy="4311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b="1" dirty="0">
                <a:solidFill>
                  <a:schemeClr val="dk1"/>
                </a:solidFill>
                <a:latin typeface="Cutive"/>
                <a:ea typeface="Cutive"/>
                <a:cs typeface="Cutive"/>
                <a:sym typeface="Cutive"/>
              </a:rPr>
              <a:t>Introduction</a:t>
            </a:r>
            <a:br>
              <a:rPr lang="en" sz="1400" b="0" i="0" u="none" strike="noStrike" cap="none" dirty="0">
                <a:solidFill>
                  <a:srgbClr val="000000"/>
                </a:solidFill>
                <a:latin typeface="Catamaran"/>
                <a:ea typeface="Catamaran"/>
                <a:cs typeface="Catamaran"/>
                <a:sym typeface="Catamaran"/>
              </a:rPr>
            </a:br>
            <a:endParaRPr sz="1400" b="0" i="0" u="none" strike="noStrike" cap="none" dirty="0">
              <a:solidFill>
                <a:srgbClr val="000000"/>
              </a:solidFill>
              <a:latin typeface="Catamaran"/>
              <a:ea typeface="Catamaran"/>
              <a:cs typeface="Catamaran"/>
              <a:sym typeface="Catamaran"/>
            </a:endParaRPr>
          </a:p>
        </p:txBody>
      </p:sp>
      <p:sp>
        <p:nvSpPr>
          <p:cNvPr id="99" name="Google Shape;99;p3"/>
          <p:cNvSpPr txBox="1"/>
          <p:nvPr/>
        </p:nvSpPr>
        <p:spPr>
          <a:xfrm>
            <a:off x="2171388" y="1865381"/>
            <a:ext cx="1646700" cy="5925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b="1" dirty="0">
                <a:solidFill>
                  <a:schemeClr val="dk1"/>
                </a:solidFill>
                <a:latin typeface="Cutive"/>
                <a:ea typeface="Cutive"/>
                <a:cs typeface="Cutive"/>
                <a:sym typeface="Cutive"/>
              </a:rPr>
              <a:t>Presentation du projet </a:t>
            </a:r>
            <a:br>
              <a:rPr lang="en" sz="1400" b="0" i="0" u="none" strike="noStrike" cap="none" dirty="0">
                <a:solidFill>
                  <a:srgbClr val="000000"/>
                </a:solidFill>
                <a:latin typeface="Catamaran"/>
                <a:ea typeface="Catamaran"/>
                <a:cs typeface="Catamaran"/>
                <a:sym typeface="Catamaran"/>
              </a:rPr>
            </a:br>
            <a:endParaRPr sz="1050" b="0" i="0" u="none" strike="noStrike" cap="none" dirty="0">
              <a:solidFill>
                <a:srgbClr val="000000"/>
              </a:solidFill>
              <a:latin typeface="Arial"/>
              <a:ea typeface="Arial"/>
              <a:cs typeface="Arial"/>
              <a:sym typeface="Arial"/>
            </a:endParaRPr>
          </a:p>
        </p:txBody>
      </p:sp>
      <p:sp>
        <p:nvSpPr>
          <p:cNvPr id="100" name="Google Shape;100;p3"/>
          <p:cNvSpPr txBox="1"/>
          <p:nvPr/>
        </p:nvSpPr>
        <p:spPr>
          <a:xfrm>
            <a:off x="5790475" y="1626582"/>
            <a:ext cx="1646700" cy="8313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b="1" dirty="0">
                <a:solidFill>
                  <a:schemeClr val="dk1"/>
                </a:solidFill>
                <a:latin typeface="Cutive"/>
                <a:ea typeface="Cutive"/>
                <a:cs typeface="Cutive"/>
                <a:sym typeface="Cutive"/>
              </a:rPr>
              <a:t>Résultat de la solution retenue</a:t>
            </a:r>
            <a:br>
              <a:rPr lang="en" sz="1400" b="0" i="0" u="none" strike="noStrike" cap="none" dirty="0">
                <a:solidFill>
                  <a:srgbClr val="000000"/>
                </a:solidFill>
                <a:latin typeface="Catamaran"/>
                <a:ea typeface="Catamaran"/>
                <a:cs typeface="Catamaran"/>
                <a:sym typeface="Catamaran"/>
              </a:rPr>
            </a:br>
            <a:endParaRPr sz="1200" b="0" i="0" u="none" strike="noStrike" cap="none" dirty="0">
              <a:solidFill>
                <a:srgbClr val="000000"/>
              </a:solidFill>
              <a:latin typeface="Arial"/>
              <a:ea typeface="Arial"/>
              <a:cs typeface="Arial"/>
              <a:sym typeface="Arial"/>
            </a:endParaRPr>
          </a:p>
        </p:txBody>
      </p:sp>
      <p:sp>
        <p:nvSpPr>
          <p:cNvPr id="101" name="Google Shape;101;p3"/>
          <p:cNvSpPr txBox="1"/>
          <p:nvPr/>
        </p:nvSpPr>
        <p:spPr>
          <a:xfrm>
            <a:off x="7595625" y="3700439"/>
            <a:ext cx="1489200" cy="2154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400"/>
              </a:spcBef>
              <a:spcAft>
                <a:spcPts val="400"/>
              </a:spcAft>
              <a:buClr>
                <a:srgbClr val="000000"/>
              </a:buClr>
              <a:buSzPts val="1400"/>
              <a:buFont typeface="Arial"/>
              <a:buNone/>
            </a:pPr>
            <a:r>
              <a:rPr lang="en" b="1" dirty="0">
                <a:latin typeface="Cutive"/>
                <a:ea typeface="Cutive"/>
                <a:cs typeface="Cutive"/>
                <a:sym typeface="Cutive"/>
              </a:rPr>
              <a:t>Conclusion</a:t>
            </a:r>
            <a:r>
              <a:rPr lang="en" sz="1400" b="1" i="0" u="none" strike="noStrike" cap="none" dirty="0">
                <a:solidFill>
                  <a:srgbClr val="000000"/>
                </a:solidFill>
                <a:latin typeface="Cutive"/>
                <a:ea typeface="Cutive"/>
                <a:cs typeface="Cutive"/>
                <a:sym typeface="Cutive"/>
              </a:rPr>
              <a:t> </a:t>
            </a:r>
            <a:endParaRPr sz="1400" b="1" i="0" u="none" strike="noStrike" cap="none" dirty="0">
              <a:solidFill>
                <a:srgbClr val="000000"/>
              </a:solidFill>
              <a:latin typeface="Cutive"/>
              <a:ea typeface="Cutive"/>
              <a:cs typeface="Cutive"/>
              <a:sym typeface="Cutive"/>
            </a:endParaRPr>
          </a:p>
        </p:txBody>
      </p:sp>
      <p:grpSp>
        <p:nvGrpSpPr>
          <p:cNvPr id="102" name="Google Shape;102;p3"/>
          <p:cNvGrpSpPr/>
          <p:nvPr/>
        </p:nvGrpSpPr>
        <p:grpSpPr>
          <a:xfrm>
            <a:off x="132749" y="915045"/>
            <a:ext cx="269364" cy="224087"/>
            <a:chOff x="1926350" y="995225"/>
            <a:chExt cx="428650" cy="356600"/>
          </a:xfrm>
        </p:grpSpPr>
        <p:sp>
          <p:nvSpPr>
            <p:cNvPr id="103" name="Google Shape;103;p3"/>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4" name="Google Shape;104;p3"/>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5" name="Google Shape;105;p3"/>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6" name="Google Shape;106;p3"/>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pic>
        <p:nvPicPr>
          <p:cNvPr id="107" name="Google Shape;107;p3"/>
          <p:cNvPicPr preferRelativeResize="0"/>
          <p:nvPr/>
        </p:nvPicPr>
        <p:blipFill>
          <a:blip r:embed="rId3">
            <a:alphaModFix/>
          </a:blip>
          <a:stretch>
            <a:fillRect/>
          </a:stretch>
        </p:blipFill>
        <p:spPr>
          <a:xfrm>
            <a:off x="77700" y="1999675"/>
            <a:ext cx="1646700" cy="1646700"/>
          </a:xfrm>
          <a:prstGeom prst="rect">
            <a:avLst/>
          </a:prstGeom>
          <a:noFill/>
          <a:ln>
            <a:noFill/>
          </a:ln>
        </p:spPr>
      </p:pic>
      <p:pic>
        <p:nvPicPr>
          <p:cNvPr id="108" name="Google Shape;108;p3"/>
          <p:cNvPicPr preferRelativeResize="0"/>
          <p:nvPr/>
        </p:nvPicPr>
        <p:blipFill>
          <a:blip r:embed="rId4">
            <a:alphaModFix/>
          </a:blip>
          <a:stretch>
            <a:fillRect/>
          </a:stretch>
        </p:blipFill>
        <p:spPr>
          <a:xfrm>
            <a:off x="2171400" y="257000"/>
            <a:ext cx="1646700" cy="1278603"/>
          </a:xfrm>
          <a:prstGeom prst="rect">
            <a:avLst/>
          </a:prstGeom>
          <a:noFill/>
          <a:ln>
            <a:noFill/>
          </a:ln>
        </p:spPr>
      </p:pic>
      <p:pic>
        <p:nvPicPr>
          <p:cNvPr id="109" name="Google Shape;109;p3"/>
          <p:cNvPicPr preferRelativeResize="0"/>
          <p:nvPr/>
        </p:nvPicPr>
        <p:blipFill>
          <a:blip r:embed="rId5">
            <a:alphaModFix/>
          </a:blip>
          <a:stretch>
            <a:fillRect/>
          </a:stretch>
        </p:blipFill>
        <p:spPr>
          <a:xfrm>
            <a:off x="5916869" y="224350"/>
            <a:ext cx="1393906" cy="1343900"/>
          </a:xfrm>
          <a:prstGeom prst="rect">
            <a:avLst/>
          </a:prstGeom>
          <a:noFill/>
          <a:ln>
            <a:noFill/>
          </a:ln>
        </p:spPr>
      </p:pic>
      <p:pic>
        <p:nvPicPr>
          <p:cNvPr id="110" name="Google Shape;110;p3"/>
          <p:cNvPicPr preferRelativeResize="0"/>
          <p:nvPr/>
        </p:nvPicPr>
        <p:blipFill>
          <a:blip r:embed="rId6">
            <a:alphaModFix/>
          </a:blip>
          <a:stretch>
            <a:fillRect/>
          </a:stretch>
        </p:blipFill>
        <p:spPr>
          <a:xfrm>
            <a:off x="7382575" y="2151064"/>
            <a:ext cx="1646700" cy="1343906"/>
          </a:xfrm>
          <a:prstGeom prst="rect">
            <a:avLst/>
          </a:prstGeom>
          <a:noFill/>
          <a:ln>
            <a:noFill/>
          </a:ln>
        </p:spPr>
      </p:pic>
      <p:pic>
        <p:nvPicPr>
          <p:cNvPr id="111" name="Google Shape;111;p3"/>
          <p:cNvPicPr preferRelativeResize="0"/>
          <p:nvPr/>
        </p:nvPicPr>
        <p:blipFill>
          <a:blip r:embed="rId7">
            <a:alphaModFix/>
          </a:blip>
          <a:stretch>
            <a:fillRect/>
          </a:stretch>
        </p:blipFill>
        <p:spPr>
          <a:xfrm>
            <a:off x="3944950" y="2053699"/>
            <a:ext cx="1850175" cy="1343900"/>
          </a:xfrm>
          <a:prstGeom prst="rect">
            <a:avLst/>
          </a:prstGeom>
          <a:noFill/>
          <a:ln>
            <a:noFill/>
          </a:ln>
        </p:spPr>
      </p:pic>
      <p:sp>
        <p:nvSpPr>
          <p:cNvPr id="112" name="Google Shape;112;p3"/>
          <p:cNvSpPr txBox="1"/>
          <p:nvPr/>
        </p:nvSpPr>
        <p:spPr>
          <a:xfrm>
            <a:off x="4046675" y="3646371"/>
            <a:ext cx="1646700" cy="8619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b="1" dirty="0">
                <a:solidFill>
                  <a:schemeClr val="dk1"/>
                </a:solidFill>
                <a:latin typeface="Cutive"/>
                <a:ea typeface="Cutive"/>
                <a:cs typeface="Cutive"/>
                <a:sym typeface="Cutive"/>
              </a:rPr>
              <a:t>Quelques solutions possibles</a:t>
            </a:r>
            <a:br>
              <a:rPr lang="en" sz="1400" b="0" i="0" u="none" strike="noStrike" cap="none" dirty="0">
                <a:solidFill>
                  <a:srgbClr val="000000"/>
                </a:solidFill>
                <a:latin typeface="Catamaran"/>
                <a:ea typeface="Catamaran"/>
                <a:cs typeface="Catamaran"/>
                <a:sym typeface="Catamaran"/>
              </a:rPr>
            </a:br>
            <a:endParaRPr sz="1400" b="0" i="0" u="none" strike="noStrike" cap="none" dirty="0">
              <a:solidFill>
                <a:srgbClr val="000000"/>
              </a:solidFill>
              <a:latin typeface="Catamaran"/>
              <a:ea typeface="Catamaran"/>
              <a:cs typeface="Catamaran"/>
              <a:sym typeface="Catamar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barn(inVertical)">
                                      <p:cBhvr>
                                        <p:cTn id="12" dur="500"/>
                                        <p:tgtEl>
                                          <p:spTgt spid="10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8"/>
                                        </p:tgtEl>
                                        <p:attrNameLst>
                                          <p:attrName>style.visibility</p:attrName>
                                        </p:attrNameLst>
                                      </p:cBhvr>
                                      <p:to>
                                        <p:strVal val="visible"/>
                                      </p:to>
                                    </p:set>
                                    <p:animEffect transition="in" filter="fade">
                                      <p:cBhvr>
                                        <p:cTn id="17" dur="500"/>
                                        <p:tgtEl>
                                          <p:spTgt spid="9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barn(inVertical)">
                                      <p:cBhvr>
                                        <p:cTn id="22" dur="500"/>
                                        <p:tgtEl>
                                          <p:spTgt spid="10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9"/>
                                        </p:tgtEl>
                                        <p:attrNameLst>
                                          <p:attrName>style.visibility</p:attrName>
                                        </p:attrNameLst>
                                      </p:cBhvr>
                                      <p:to>
                                        <p:strVal val="visible"/>
                                      </p:to>
                                    </p:set>
                                    <p:animEffect transition="in" filter="fade">
                                      <p:cBhvr>
                                        <p:cTn id="27" dur="500"/>
                                        <p:tgtEl>
                                          <p:spTgt spid="99"/>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barn(inVertical)">
                                      <p:cBhvr>
                                        <p:cTn id="32" dur="500"/>
                                        <p:tgtEl>
                                          <p:spTgt spid="111"/>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109"/>
                                        </p:tgtEl>
                                        <p:attrNameLst>
                                          <p:attrName>style.visibility</p:attrName>
                                        </p:attrNameLst>
                                      </p:cBhvr>
                                      <p:to>
                                        <p:strVal val="visible"/>
                                      </p:to>
                                    </p:set>
                                    <p:animEffect transition="in" filter="barn(inVertical)">
                                      <p:cBhvr>
                                        <p:cTn id="41" dur="500"/>
                                        <p:tgtEl>
                                          <p:spTgt spid="109"/>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0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110"/>
                                        </p:tgtEl>
                                        <p:attrNameLst>
                                          <p:attrName>style.visibility</p:attrName>
                                        </p:attrNameLst>
                                      </p:cBhvr>
                                      <p:to>
                                        <p:strVal val="visible"/>
                                      </p:to>
                                    </p:set>
                                    <p:animEffect transition="in" filter="barn(inVertical)">
                                      <p:cBhvr>
                                        <p:cTn id="50" dur="500"/>
                                        <p:tgtEl>
                                          <p:spTgt spid="110"/>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99" grpId="0"/>
      <p:bldP spid="100" grpId="0"/>
      <p:bldP spid="101" grpId="0"/>
      <p:bldP spid="1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581349" y="853037"/>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dirty="0"/>
              <a:t>Introduction</a:t>
            </a:r>
            <a:endParaRPr dirty="0"/>
          </a:p>
        </p:txBody>
      </p:sp>
      <p:sp>
        <p:nvSpPr>
          <p:cNvPr id="118" name="Google Shape;118;p7"/>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3</a:t>
            </a:fld>
            <a:endParaRPr/>
          </a:p>
        </p:txBody>
      </p:sp>
      <p:pic>
        <p:nvPicPr>
          <p:cNvPr id="120" name="Google Shape;120;p7"/>
          <p:cNvPicPr preferRelativeResize="0"/>
          <p:nvPr/>
        </p:nvPicPr>
        <p:blipFill>
          <a:blip r:embed="rId3">
            <a:alphaModFix/>
          </a:blip>
          <a:stretch>
            <a:fillRect/>
          </a:stretch>
        </p:blipFill>
        <p:spPr>
          <a:xfrm>
            <a:off x="57425" y="818699"/>
            <a:ext cx="396300" cy="396300"/>
          </a:xfrm>
          <a:prstGeom prst="rect">
            <a:avLst/>
          </a:prstGeom>
          <a:noFill/>
          <a:ln>
            <a:noFill/>
          </a:ln>
        </p:spPr>
      </p:pic>
      <p:pic>
        <p:nvPicPr>
          <p:cNvPr id="1026" name="Picture 2">
            <a:extLst>
              <a:ext uri="{FF2B5EF4-FFF2-40B4-BE49-F238E27FC236}">
                <a16:creationId xmlns:a16="http://schemas.microsoft.com/office/drawing/2014/main" id="{27A000B2-F617-4E66-944C-920D0461C9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900" y="1674628"/>
            <a:ext cx="5715000" cy="2857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4"/>
          <p:cNvSpPr txBox="1">
            <a:spLocks noGrp="1"/>
          </p:cNvSpPr>
          <p:nvPr>
            <p:ph type="ctrTitle" idx="4294967295"/>
          </p:nvPr>
        </p:nvSpPr>
        <p:spPr>
          <a:xfrm>
            <a:off x="3321426" y="541777"/>
            <a:ext cx="6131858" cy="115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tamaran"/>
              <a:buNone/>
            </a:pPr>
            <a:r>
              <a:rPr lang="en" sz="4400" b="1" i="0" u="none" strike="noStrike" cap="none" dirty="0">
                <a:solidFill>
                  <a:srgbClr val="2B19A5"/>
                </a:solidFill>
                <a:latin typeface="Catamaran"/>
                <a:ea typeface="Catamaran"/>
                <a:cs typeface="Catamaran"/>
                <a:sym typeface="Catamaran"/>
              </a:rPr>
              <a:t>Présentation du projet </a:t>
            </a:r>
            <a:endParaRPr sz="4400" b="1" i="0" u="none" strike="noStrike" cap="none" dirty="0">
              <a:solidFill>
                <a:srgbClr val="2B19A5"/>
              </a:solidFill>
              <a:latin typeface="Catamaran"/>
              <a:ea typeface="Catamaran"/>
              <a:cs typeface="Catamaran"/>
              <a:sym typeface="Catamaran"/>
            </a:endParaRPr>
          </a:p>
        </p:txBody>
      </p:sp>
      <p:sp>
        <p:nvSpPr>
          <p:cNvPr id="126" name="Google Shape;126;p4"/>
          <p:cNvSpPr txBox="1">
            <a:spLocks noGrp="1"/>
          </p:cNvSpPr>
          <p:nvPr>
            <p:ph type="subTitle" idx="4294967295"/>
          </p:nvPr>
        </p:nvSpPr>
        <p:spPr>
          <a:xfrm>
            <a:off x="3379496" y="1460893"/>
            <a:ext cx="5649788" cy="2949742"/>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chemeClr val="accent5"/>
              </a:buClr>
              <a:buSzPts val="1600"/>
              <a:buFont typeface="Catamaran Thin"/>
              <a:buNone/>
            </a:pPr>
            <a:r>
              <a:rPr lang="en" sz="1600" b="0" i="0" u="none" strike="noStrike" cap="none" dirty="0">
                <a:solidFill>
                  <a:schemeClr val="dk1"/>
                </a:solidFill>
                <a:latin typeface="Catamaran Thin"/>
                <a:ea typeface="Catamaran Thin"/>
                <a:cs typeface="Catamaran Thin"/>
                <a:sym typeface="Catamaran Thin"/>
              </a:rPr>
              <a:t>     </a:t>
            </a:r>
            <a:endParaRPr sz="16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accent5"/>
              </a:buClr>
              <a:buSzPts val="1600"/>
              <a:buFont typeface="Catamaran Thin"/>
              <a:buNone/>
            </a:pPr>
            <a:endParaRPr sz="1600" dirty="0"/>
          </a:p>
          <a:p>
            <a:pPr marL="0" marR="0" lvl="0" indent="0" algn="l" rtl="0">
              <a:lnSpc>
                <a:spcPct val="115000"/>
              </a:lnSpc>
              <a:spcBef>
                <a:spcPts val="0"/>
              </a:spcBef>
              <a:spcAft>
                <a:spcPts val="0"/>
              </a:spcAft>
              <a:buClr>
                <a:schemeClr val="accent5"/>
              </a:buClr>
              <a:buSzPts val="1600"/>
              <a:buFont typeface="Catamaran Thin"/>
              <a:buNone/>
            </a:pPr>
            <a:endParaRPr sz="1600" dirty="0"/>
          </a:p>
          <a:p>
            <a:pPr marL="0" marR="0" lvl="0" indent="0" algn="l" rtl="0">
              <a:lnSpc>
                <a:spcPct val="115000"/>
              </a:lnSpc>
              <a:spcBef>
                <a:spcPts val="0"/>
              </a:spcBef>
              <a:spcAft>
                <a:spcPts val="0"/>
              </a:spcAft>
              <a:buClr>
                <a:schemeClr val="accent5"/>
              </a:buClr>
              <a:buSzPts val="1600"/>
              <a:buFont typeface="Catamaran Thin"/>
              <a:buNone/>
            </a:pPr>
            <a:r>
              <a:rPr lang="en" sz="1600" b="0" i="0" u="none" strike="noStrike" cap="none" dirty="0">
                <a:solidFill>
                  <a:schemeClr val="dk1"/>
                </a:solidFill>
                <a:latin typeface="Catamaran Thin"/>
                <a:ea typeface="Catamaran Thin"/>
                <a:cs typeface="Catamaran Thin"/>
                <a:sym typeface="Catamaran Thin"/>
              </a:rPr>
              <a:t>Dans la perspective d</a:t>
            </a:r>
            <a:r>
              <a:rPr lang="en" sz="1600" dirty="0"/>
              <a:t>’assurer la santé et la sécurité au travail des travailleurs </a:t>
            </a:r>
            <a:r>
              <a:rPr lang="en" sz="1600" b="0" i="0" u="none" strike="noStrike" cap="none" dirty="0">
                <a:solidFill>
                  <a:schemeClr val="dk1"/>
                </a:solidFill>
                <a:latin typeface="Catamaran Thin"/>
                <a:ea typeface="Catamaran Thin"/>
                <a:cs typeface="Catamaran Thin"/>
                <a:sym typeface="Catamaran Thin"/>
              </a:rPr>
              <a:t>, l’objet principal de </a:t>
            </a:r>
            <a:r>
              <a:rPr lang="en" sz="1600" dirty="0"/>
              <a:t>notre projet </a:t>
            </a:r>
            <a:r>
              <a:rPr lang="en" sz="1600" b="0" i="0" u="none" strike="noStrike" cap="none" dirty="0">
                <a:solidFill>
                  <a:schemeClr val="dk1"/>
                </a:solidFill>
                <a:latin typeface="Catamaran Thin"/>
                <a:ea typeface="Catamaran Thin"/>
                <a:cs typeface="Catamaran Thin"/>
                <a:sym typeface="Catamaran Thin"/>
              </a:rPr>
              <a:t>est de diminuer l</a:t>
            </a:r>
            <a:r>
              <a:rPr lang="en" sz="1600" dirty="0"/>
              <a:t>es dégâts d’incendie en mettant en place un système d’alerte en cas de détection de feu.</a:t>
            </a:r>
            <a:r>
              <a:rPr lang="en" sz="1600" b="0" i="0" u="none" strike="noStrike" cap="none" dirty="0">
                <a:solidFill>
                  <a:schemeClr val="dk1"/>
                </a:solidFill>
                <a:latin typeface="Catamaran Thin"/>
                <a:ea typeface="Catamaran Thin"/>
                <a:cs typeface="Catamaran Thin"/>
                <a:sym typeface="Catamaran Thin"/>
              </a:rPr>
              <a:t> </a:t>
            </a:r>
            <a:endParaRPr sz="1600" b="1" i="0" u="none" strike="noStrike" cap="none" dirty="0">
              <a:solidFill>
                <a:schemeClr val="dk1"/>
              </a:solidFill>
              <a:latin typeface="Catamaran Thin"/>
              <a:ea typeface="Catamaran Thin"/>
              <a:cs typeface="Catamaran Thin"/>
              <a:sym typeface="Catamaran Thin"/>
            </a:endParaRPr>
          </a:p>
        </p:txBody>
      </p:sp>
      <p:sp>
        <p:nvSpPr>
          <p:cNvPr id="127" name="Google Shape;127;p4"/>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4</a:t>
            </a:fld>
            <a:endParaRPr/>
          </a:p>
        </p:txBody>
      </p:sp>
      <p:pic>
        <p:nvPicPr>
          <p:cNvPr id="128" name="Google Shape;128;p4"/>
          <p:cNvPicPr preferRelativeResize="0"/>
          <p:nvPr/>
        </p:nvPicPr>
        <p:blipFill rotWithShape="1">
          <a:blip r:embed="rId3">
            <a:alphaModFix/>
          </a:blip>
          <a:srcRect l="22825" r="22825"/>
          <a:stretch/>
        </p:blipFill>
        <p:spPr>
          <a:xfrm>
            <a:off x="-987677" y="379882"/>
            <a:ext cx="1975353" cy="2180734"/>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pic>
        <p:nvPicPr>
          <p:cNvPr id="129" name="Google Shape;129;p4"/>
          <p:cNvPicPr preferRelativeResize="0"/>
          <p:nvPr/>
        </p:nvPicPr>
        <p:blipFill rotWithShape="1">
          <a:blip r:embed="rId4">
            <a:alphaModFix/>
          </a:blip>
          <a:srcRect l="12107" r="12107"/>
          <a:stretch/>
        </p:blipFill>
        <p:spPr>
          <a:xfrm>
            <a:off x="75433" y="2131803"/>
            <a:ext cx="1975353" cy="2278831"/>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pic>
        <p:nvPicPr>
          <p:cNvPr id="130" name="Google Shape;130;p4"/>
          <p:cNvPicPr preferRelativeResize="0"/>
          <p:nvPr/>
        </p:nvPicPr>
        <p:blipFill rotWithShape="1">
          <a:blip r:embed="rId3">
            <a:alphaModFix/>
          </a:blip>
          <a:srcRect l="13274" t="15769" r="21806" b="-15768"/>
          <a:stretch/>
        </p:blipFill>
        <p:spPr>
          <a:xfrm>
            <a:off x="3163503" y="4053133"/>
            <a:ext cx="2121191" cy="2180734"/>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pic>
        <p:nvPicPr>
          <p:cNvPr id="131" name="Google Shape;131;p4"/>
          <p:cNvPicPr preferRelativeResize="0"/>
          <p:nvPr/>
        </p:nvPicPr>
        <p:blipFill rotWithShape="1">
          <a:blip r:embed="rId4">
            <a:alphaModFix/>
          </a:blip>
          <a:srcRect l="8775" t="-17382" r="13713" b="17382"/>
          <a:stretch/>
        </p:blipFill>
        <p:spPr>
          <a:xfrm>
            <a:off x="4276221" y="-1553325"/>
            <a:ext cx="2111134" cy="2278831"/>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pic>
        <p:nvPicPr>
          <p:cNvPr id="132" name="Google Shape;132;p4"/>
          <p:cNvPicPr preferRelativeResize="0"/>
          <p:nvPr/>
        </p:nvPicPr>
        <p:blipFill rotWithShape="1">
          <a:blip r:embed="rId5">
            <a:alphaModFix/>
          </a:blip>
          <a:srcRect l="18339" r="18340"/>
          <a:stretch/>
        </p:blipFill>
        <p:spPr>
          <a:xfrm>
            <a:off x="1121180" y="368748"/>
            <a:ext cx="1975353" cy="2203002"/>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barn(inVertical)">
                                      <p:cBhvr>
                                        <p:cTn id="7" dur="500"/>
                                        <p:tgtEl>
                                          <p:spTgt spid="12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P spid="12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5"/>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dirty="0"/>
              <a:t>Quelques solutions possibles</a:t>
            </a:r>
            <a:endParaRPr dirty="0"/>
          </a:p>
        </p:txBody>
      </p:sp>
      <p:sp>
        <p:nvSpPr>
          <p:cNvPr id="138" name="Google Shape;138;p5"/>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5</a:t>
            </a:fld>
            <a:endParaRPr/>
          </a:p>
        </p:txBody>
      </p:sp>
      <p:pic>
        <p:nvPicPr>
          <p:cNvPr id="139" name="Google Shape;139;p5"/>
          <p:cNvPicPr preferRelativeResize="0"/>
          <p:nvPr/>
        </p:nvPicPr>
        <p:blipFill rotWithShape="1">
          <a:blip r:embed="rId3">
            <a:alphaModFix/>
          </a:blip>
          <a:srcRect/>
          <a:stretch/>
        </p:blipFill>
        <p:spPr>
          <a:xfrm>
            <a:off x="76200" y="829529"/>
            <a:ext cx="402771" cy="402771"/>
          </a:xfrm>
          <a:prstGeom prst="rect">
            <a:avLst/>
          </a:prstGeom>
          <a:noFill/>
          <a:ln>
            <a:noFill/>
          </a:ln>
        </p:spPr>
      </p:pic>
      <p:pic>
        <p:nvPicPr>
          <p:cNvPr id="140" name="Google Shape;140;p5"/>
          <p:cNvPicPr preferRelativeResize="0"/>
          <p:nvPr/>
        </p:nvPicPr>
        <p:blipFill>
          <a:blip r:embed="rId4">
            <a:alphaModFix/>
          </a:blip>
          <a:stretch>
            <a:fillRect/>
          </a:stretch>
        </p:blipFill>
        <p:spPr>
          <a:xfrm>
            <a:off x="858825" y="1424425"/>
            <a:ext cx="5624500" cy="2643851"/>
          </a:xfrm>
          <a:prstGeom prst="rect">
            <a:avLst/>
          </a:prstGeom>
          <a:noFill/>
          <a:ln>
            <a:noFill/>
          </a:ln>
        </p:spPr>
      </p:pic>
      <p:sp>
        <p:nvSpPr>
          <p:cNvPr id="141" name="Google Shape;141;p5"/>
          <p:cNvSpPr txBox="1"/>
          <p:nvPr/>
        </p:nvSpPr>
        <p:spPr>
          <a:xfrm>
            <a:off x="808300" y="4546750"/>
            <a:ext cx="304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Catamaran"/>
                <a:ea typeface="Catamaran"/>
                <a:cs typeface="Catamaran"/>
                <a:sym typeface="Catamaran"/>
              </a:rPr>
              <a:t>Des extincteurs</a:t>
            </a:r>
            <a:endParaRPr b="1" dirty="0">
              <a:latin typeface="Catamaran"/>
              <a:ea typeface="Catamaran"/>
              <a:cs typeface="Catamaran"/>
              <a:sym typeface="Catamar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barn(inVertical)">
                                      <p:cBhvr>
                                        <p:cTn id="7" dur="500"/>
                                        <p:tgtEl>
                                          <p:spTgt spid="13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141"/>
                                        </p:tgtEl>
                                        <p:attrNameLst>
                                          <p:attrName>style.visibility</p:attrName>
                                        </p:attrNameLst>
                                      </p:cBhvr>
                                      <p:to>
                                        <p:strVal val="visible"/>
                                      </p:to>
                                    </p:set>
                                    <p:animEffect transition="in" filter="fade">
                                      <p:cBhvr>
                                        <p:cTn id="16" dur="1000"/>
                                        <p:tgtEl>
                                          <p:spTgt spid="141"/>
                                        </p:tgtEl>
                                      </p:cBhvr>
                                    </p:animEffect>
                                    <p:anim calcmode="lin" valueType="num">
                                      <p:cBhvr>
                                        <p:cTn id="17" dur="1000" fill="hold"/>
                                        <p:tgtEl>
                                          <p:spTgt spid="141"/>
                                        </p:tgtEl>
                                        <p:attrNameLst>
                                          <p:attrName>ppt_x</p:attrName>
                                        </p:attrNameLst>
                                      </p:cBhvr>
                                      <p:tavLst>
                                        <p:tav tm="0">
                                          <p:val>
                                            <p:strVal val="#ppt_x"/>
                                          </p:val>
                                        </p:tav>
                                        <p:tav tm="100000">
                                          <p:val>
                                            <p:strVal val="#ppt_x"/>
                                          </p:val>
                                        </p:tav>
                                      </p:tavLst>
                                    </p:anim>
                                    <p:anim calcmode="lin" valueType="num">
                                      <p:cBhvr>
                                        <p:cTn id="18" dur="1000" fill="hold"/>
                                        <p:tgtEl>
                                          <p:spTgt spid="1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p:bldP spid="14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g1b48715c182_0_149"/>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a:t>Quelques solutions possibles</a:t>
            </a:r>
            <a:endParaRPr/>
          </a:p>
        </p:txBody>
      </p:sp>
      <p:sp>
        <p:nvSpPr>
          <p:cNvPr id="147" name="Google Shape;147;g1b48715c182_0_149"/>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6</a:t>
            </a:fld>
            <a:endParaRPr/>
          </a:p>
        </p:txBody>
      </p:sp>
      <p:pic>
        <p:nvPicPr>
          <p:cNvPr id="148" name="Google Shape;148;g1b48715c182_0_149"/>
          <p:cNvPicPr preferRelativeResize="0"/>
          <p:nvPr/>
        </p:nvPicPr>
        <p:blipFill rotWithShape="1">
          <a:blip r:embed="rId3">
            <a:alphaModFix/>
          </a:blip>
          <a:srcRect/>
          <a:stretch/>
        </p:blipFill>
        <p:spPr>
          <a:xfrm>
            <a:off x="76200" y="829529"/>
            <a:ext cx="402771" cy="402771"/>
          </a:xfrm>
          <a:prstGeom prst="rect">
            <a:avLst/>
          </a:prstGeom>
          <a:noFill/>
          <a:ln>
            <a:noFill/>
          </a:ln>
        </p:spPr>
      </p:pic>
      <p:sp>
        <p:nvSpPr>
          <p:cNvPr id="149" name="Google Shape;149;g1b48715c182_0_149"/>
          <p:cNvSpPr txBox="1"/>
          <p:nvPr/>
        </p:nvSpPr>
        <p:spPr>
          <a:xfrm>
            <a:off x="808300" y="4546750"/>
            <a:ext cx="304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Catamaran"/>
                <a:ea typeface="Catamaran"/>
                <a:cs typeface="Catamaran"/>
                <a:sym typeface="Catamaran"/>
              </a:rPr>
              <a:t>Des détecteurs de fumée optique</a:t>
            </a:r>
            <a:endParaRPr b="1" dirty="0">
              <a:latin typeface="Catamaran"/>
              <a:ea typeface="Catamaran"/>
              <a:cs typeface="Catamaran"/>
              <a:sym typeface="Catamaran"/>
            </a:endParaRPr>
          </a:p>
        </p:txBody>
      </p:sp>
      <p:pic>
        <p:nvPicPr>
          <p:cNvPr id="150" name="Google Shape;150;g1b48715c182_0_149"/>
          <p:cNvPicPr preferRelativeResize="0"/>
          <p:nvPr/>
        </p:nvPicPr>
        <p:blipFill>
          <a:blip r:embed="rId4">
            <a:alphaModFix/>
          </a:blip>
          <a:stretch>
            <a:fillRect/>
          </a:stretch>
        </p:blipFill>
        <p:spPr>
          <a:xfrm>
            <a:off x="1582950" y="1322575"/>
            <a:ext cx="4718300" cy="32241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50"/>
                                        </p:tgtEl>
                                        <p:attrNameLst>
                                          <p:attrName>style.visibility</p:attrName>
                                        </p:attrNameLst>
                                      </p:cBhvr>
                                      <p:to>
                                        <p:strVal val="visible"/>
                                      </p:to>
                                    </p:set>
                                    <p:animEffect transition="in" filter="fade">
                                      <p:cBhvr>
                                        <p:cTn id="11" dur="500"/>
                                        <p:tgtEl>
                                          <p:spTgt spid="15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p:bldP spid="1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1b48715c182_0_158"/>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dirty="0"/>
              <a:t>Quelques solutions possibles</a:t>
            </a:r>
            <a:endParaRPr dirty="0"/>
          </a:p>
        </p:txBody>
      </p:sp>
      <p:sp>
        <p:nvSpPr>
          <p:cNvPr id="156" name="Google Shape;156;g1b48715c182_0_158"/>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7</a:t>
            </a:fld>
            <a:endParaRPr/>
          </a:p>
        </p:txBody>
      </p:sp>
      <p:pic>
        <p:nvPicPr>
          <p:cNvPr id="157" name="Google Shape;157;g1b48715c182_0_158"/>
          <p:cNvPicPr preferRelativeResize="0"/>
          <p:nvPr/>
        </p:nvPicPr>
        <p:blipFill rotWithShape="1">
          <a:blip r:embed="rId3">
            <a:alphaModFix/>
          </a:blip>
          <a:srcRect/>
          <a:stretch/>
        </p:blipFill>
        <p:spPr>
          <a:xfrm>
            <a:off x="76200" y="829529"/>
            <a:ext cx="402771" cy="402771"/>
          </a:xfrm>
          <a:prstGeom prst="rect">
            <a:avLst/>
          </a:prstGeom>
          <a:noFill/>
          <a:ln>
            <a:noFill/>
          </a:ln>
        </p:spPr>
      </p:pic>
      <p:sp>
        <p:nvSpPr>
          <p:cNvPr id="158" name="Google Shape;158;g1b48715c182_0_158"/>
          <p:cNvSpPr txBox="1"/>
          <p:nvPr/>
        </p:nvSpPr>
        <p:spPr>
          <a:xfrm>
            <a:off x="808300" y="4546750"/>
            <a:ext cx="304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Catamaran"/>
                <a:ea typeface="Catamaran"/>
                <a:cs typeface="Catamaran"/>
                <a:sym typeface="Catamaran"/>
              </a:rPr>
              <a:t>Des détecteurs de fumée thermique</a:t>
            </a:r>
            <a:endParaRPr b="1" dirty="0">
              <a:latin typeface="Catamaran"/>
              <a:ea typeface="Catamaran"/>
              <a:cs typeface="Catamaran"/>
              <a:sym typeface="Catamaran"/>
            </a:endParaRPr>
          </a:p>
        </p:txBody>
      </p:sp>
      <p:pic>
        <p:nvPicPr>
          <p:cNvPr id="159" name="Google Shape;159;g1b48715c182_0_158"/>
          <p:cNvPicPr preferRelativeResize="0"/>
          <p:nvPr/>
        </p:nvPicPr>
        <p:blipFill>
          <a:blip r:embed="rId4">
            <a:alphaModFix/>
          </a:blip>
          <a:stretch>
            <a:fillRect/>
          </a:stretch>
        </p:blipFill>
        <p:spPr>
          <a:xfrm>
            <a:off x="1633451" y="1558000"/>
            <a:ext cx="5783600" cy="26069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158"/>
                                        </p:tgtEl>
                                        <p:attrNameLst>
                                          <p:attrName>style.visibility</p:attrName>
                                        </p:attrNameLst>
                                      </p:cBhvr>
                                      <p:to>
                                        <p:strVal val="visible"/>
                                      </p:to>
                                    </p:set>
                                    <p:animEffect transition="in" filter="barn(inVertical)">
                                      <p:cBhvr>
                                        <p:cTn id="11"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1b48715c182_0_167"/>
          <p:cNvSpPr txBox="1">
            <a:spLocks noGrp="1"/>
          </p:cNvSpPr>
          <p:nvPr>
            <p:ph type="title"/>
          </p:nvPr>
        </p:nvSpPr>
        <p:spPr>
          <a:xfrm>
            <a:off x="808300" y="196550"/>
            <a:ext cx="6010500" cy="39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 dirty="0"/>
              <a:t>Quelques solutions possibles</a:t>
            </a:r>
            <a:endParaRPr dirty="0"/>
          </a:p>
        </p:txBody>
      </p:sp>
      <p:sp>
        <p:nvSpPr>
          <p:cNvPr id="165" name="Google Shape;165;g1b48715c182_0_167"/>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8</a:t>
            </a:fld>
            <a:endParaRPr/>
          </a:p>
        </p:txBody>
      </p:sp>
      <p:pic>
        <p:nvPicPr>
          <p:cNvPr id="166" name="Google Shape;166;g1b48715c182_0_167"/>
          <p:cNvPicPr preferRelativeResize="0"/>
          <p:nvPr/>
        </p:nvPicPr>
        <p:blipFill rotWithShape="1">
          <a:blip r:embed="rId3">
            <a:alphaModFix/>
          </a:blip>
          <a:srcRect/>
          <a:stretch/>
        </p:blipFill>
        <p:spPr>
          <a:xfrm>
            <a:off x="76200" y="849896"/>
            <a:ext cx="402771" cy="402771"/>
          </a:xfrm>
          <a:prstGeom prst="rect">
            <a:avLst/>
          </a:prstGeom>
          <a:noFill/>
          <a:ln>
            <a:noFill/>
          </a:ln>
        </p:spPr>
      </p:pic>
      <p:sp>
        <p:nvSpPr>
          <p:cNvPr id="167" name="Google Shape;167;g1b48715c182_0_167"/>
          <p:cNvSpPr txBox="1"/>
          <p:nvPr/>
        </p:nvSpPr>
        <p:spPr>
          <a:xfrm>
            <a:off x="808300" y="4546750"/>
            <a:ext cx="304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Catamaran"/>
                <a:ea typeface="Catamaran"/>
                <a:cs typeface="Catamaran"/>
                <a:sym typeface="Catamaran"/>
              </a:rPr>
              <a:t>Computer vision </a:t>
            </a:r>
            <a:endParaRPr b="1" dirty="0">
              <a:latin typeface="Catamaran"/>
              <a:ea typeface="Catamaran"/>
              <a:cs typeface="Catamaran"/>
              <a:sym typeface="Catamaran"/>
            </a:endParaRPr>
          </a:p>
        </p:txBody>
      </p:sp>
      <p:pic>
        <p:nvPicPr>
          <p:cNvPr id="2" name="Image 1">
            <a:extLst>
              <a:ext uri="{FF2B5EF4-FFF2-40B4-BE49-F238E27FC236}">
                <a16:creationId xmlns:a16="http://schemas.microsoft.com/office/drawing/2014/main" id="{EE6F981A-455C-1133-9240-012639F1045F}"/>
              </a:ext>
            </a:extLst>
          </p:cNvPr>
          <p:cNvPicPr>
            <a:picLocks noChangeAspect="1"/>
          </p:cNvPicPr>
          <p:nvPr/>
        </p:nvPicPr>
        <p:blipFill>
          <a:blip r:embed="rId4"/>
          <a:stretch>
            <a:fillRect/>
          </a:stretch>
        </p:blipFill>
        <p:spPr>
          <a:xfrm>
            <a:off x="0" y="754863"/>
            <a:ext cx="9029284" cy="43885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500"/>
                                        <p:tgtEl>
                                          <p:spTgt spid="16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g1b48715c182_0_141"/>
          <p:cNvPicPr preferRelativeResize="0"/>
          <p:nvPr/>
        </p:nvPicPr>
        <p:blipFill>
          <a:blip r:embed="rId3">
            <a:alphaModFix/>
          </a:blip>
          <a:stretch>
            <a:fillRect/>
          </a:stretch>
        </p:blipFill>
        <p:spPr>
          <a:xfrm>
            <a:off x="6853800" y="3990650"/>
            <a:ext cx="1966675" cy="1152800"/>
          </a:xfrm>
          <a:prstGeom prst="rect">
            <a:avLst/>
          </a:prstGeom>
          <a:noFill/>
          <a:ln>
            <a:noFill/>
          </a:ln>
        </p:spPr>
      </p:pic>
      <p:pic>
        <p:nvPicPr>
          <p:cNvPr id="174" name="Google Shape;174;g1b48715c182_0_141"/>
          <p:cNvPicPr preferRelativeResize="0"/>
          <p:nvPr/>
        </p:nvPicPr>
        <p:blipFill>
          <a:blip r:embed="rId4">
            <a:alphaModFix/>
          </a:blip>
          <a:stretch>
            <a:fillRect/>
          </a:stretch>
        </p:blipFill>
        <p:spPr>
          <a:xfrm>
            <a:off x="3828838" y="1732584"/>
            <a:ext cx="1486325" cy="1773275"/>
          </a:xfrm>
          <a:prstGeom prst="rect">
            <a:avLst/>
          </a:prstGeom>
          <a:noFill/>
          <a:ln>
            <a:noFill/>
          </a:ln>
        </p:spPr>
      </p:pic>
      <p:sp>
        <p:nvSpPr>
          <p:cNvPr id="175" name="Google Shape;175;g1b48715c182_0_141"/>
          <p:cNvSpPr txBox="1">
            <a:spLocks noGrp="1"/>
          </p:cNvSpPr>
          <p:nvPr>
            <p:ph type="title"/>
          </p:nvPr>
        </p:nvSpPr>
        <p:spPr>
          <a:xfrm>
            <a:off x="661225" y="587663"/>
            <a:ext cx="8011200" cy="8865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SzPts val="3200"/>
              <a:buNone/>
            </a:pPr>
            <a:r>
              <a:rPr lang="en" dirty="0"/>
              <a:t>Méthodologie adoptée et Résultat de la solution retenue</a:t>
            </a:r>
            <a:endParaRPr dirty="0"/>
          </a:p>
        </p:txBody>
      </p:sp>
      <p:sp>
        <p:nvSpPr>
          <p:cNvPr id="176" name="Google Shape;176;g1b48715c182_0_14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fld id="{00000000-1234-1234-1234-123412341234}" type="slidenum">
              <a:rPr lang="en"/>
              <a:t>9</a:t>
            </a:fld>
            <a:endParaRPr/>
          </a:p>
        </p:txBody>
      </p:sp>
      <p:grpSp>
        <p:nvGrpSpPr>
          <p:cNvPr id="177" name="Google Shape;177;g1b48715c182_0_141"/>
          <p:cNvGrpSpPr/>
          <p:nvPr/>
        </p:nvGrpSpPr>
        <p:grpSpPr>
          <a:xfrm>
            <a:off x="2688745" y="732019"/>
            <a:ext cx="3768522" cy="3774409"/>
            <a:chOff x="2675582" y="676586"/>
            <a:chExt cx="3793942" cy="3790328"/>
          </a:xfrm>
        </p:grpSpPr>
        <p:sp>
          <p:nvSpPr>
            <p:cNvPr id="178" name="Google Shape;178;g1b48715c182_0_141"/>
            <p:cNvSpPr/>
            <p:nvPr/>
          </p:nvSpPr>
          <p:spPr>
            <a:xfrm rot="-7199815">
              <a:off x="3183352" y="1184485"/>
              <a:ext cx="2774659" cy="2774659"/>
            </a:xfrm>
            <a:prstGeom prst="blockArc">
              <a:avLst>
                <a:gd name="adj1" fmla="val 12622480"/>
                <a:gd name="adj2" fmla="val 18176457"/>
                <a:gd name="adj3" fmla="val 20786"/>
              </a:avLst>
            </a:prstGeom>
            <a:solidFill>
              <a:srgbClr val="761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g1b48715c182_0_141"/>
            <p:cNvSpPr/>
            <p:nvPr/>
          </p:nvSpPr>
          <p:spPr>
            <a:xfrm rot="-1799815">
              <a:off x="3183352" y="1184357"/>
              <a:ext cx="2774659" cy="2774659"/>
            </a:xfrm>
            <a:prstGeom prst="blockArc">
              <a:avLst>
                <a:gd name="adj1" fmla="val 12622480"/>
                <a:gd name="adj2" fmla="val 18176457"/>
                <a:gd name="adj3" fmla="val 20786"/>
              </a:avLst>
            </a:prstGeom>
            <a:solidFill>
              <a:srgbClr val="7F2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g1b48715c182_0_141"/>
            <p:cNvSpPr/>
            <p:nvPr/>
          </p:nvSpPr>
          <p:spPr>
            <a:xfrm rot="3600185">
              <a:off x="3187094" y="1184439"/>
              <a:ext cx="2774659" cy="2774659"/>
            </a:xfrm>
            <a:prstGeom prst="blockArc">
              <a:avLst>
                <a:gd name="adj1" fmla="val 12564381"/>
                <a:gd name="adj2" fmla="val 18346131"/>
                <a:gd name="adj3" fmla="val 20844"/>
              </a:avLst>
            </a:prstGeom>
            <a:solidFill>
              <a:srgbClr val="551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g1b48715c182_0_141"/>
            <p:cNvSpPr/>
            <p:nvPr/>
          </p:nvSpPr>
          <p:spPr>
            <a:xfrm rot="9000185">
              <a:off x="3185977" y="1184485"/>
              <a:ext cx="2774659" cy="2774659"/>
            </a:xfrm>
            <a:prstGeom prst="blockArc">
              <a:avLst>
                <a:gd name="adj1" fmla="val 12622480"/>
                <a:gd name="adj2" fmla="val 18081133"/>
                <a:gd name="adj3" fmla="val 20809"/>
              </a:avLst>
            </a:prstGeom>
            <a:solidFill>
              <a:srgbClr val="701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g1b48715c182_0_141"/>
            <p:cNvGrpSpPr/>
            <p:nvPr/>
          </p:nvGrpSpPr>
          <p:grpSpPr>
            <a:xfrm rot="5400000">
              <a:off x="5379663" y="2278951"/>
              <a:ext cx="585001" cy="585472"/>
              <a:chOff x="1967628" y="812211"/>
              <a:chExt cx="588000" cy="588000"/>
            </a:xfrm>
          </p:grpSpPr>
          <p:sp>
            <p:nvSpPr>
              <p:cNvPr id="183" name="Google Shape;183;g1b48715c182_0_141"/>
              <p:cNvSpPr/>
              <p:nvPr/>
            </p:nvSpPr>
            <p:spPr>
              <a:xfrm rot="39023">
                <a:off x="1970909" y="815492"/>
                <a:ext cx="581437" cy="581437"/>
              </a:xfrm>
              <a:prstGeom prst="pie">
                <a:avLst>
                  <a:gd name="adj1" fmla="val 6190354"/>
                  <a:gd name="adj2" fmla="val 14996165"/>
                </a:avLst>
              </a:prstGeom>
              <a:solidFill>
                <a:srgbClr val="701C7F"/>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g1b48715c182_0_141"/>
              <p:cNvSpPr/>
              <p:nvPr/>
            </p:nvSpPr>
            <p:spPr>
              <a:xfrm rot="10800000">
                <a:off x="1970875" y="815525"/>
                <a:ext cx="581400" cy="581400"/>
              </a:xfrm>
              <a:prstGeom prst="pie">
                <a:avLst>
                  <a:gd name="adj1" fmla="val 4028252"/>
                  <a:gd name="adj2" fmla="val 17183677"/>
                </a:avLst>
              </a:prstGeom>
              <a:solidFill>
                <a:srgbClr val="701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g1b48715c182_0_141"/>
            <p:cNvGrpSpPr/>
            <p:nvPr/>
          </p:nvGrpSpPr>
          <p:grpSpPr>
            <a:xfrm rot="10800000">
              <a:off x="4280709" y="3378529"/>
              <a:ext cx="585001" cy="585472"/>
              <a:chOff x="1967628" y="812211"/>
              <a:chExt cx="588000" cy="588000"/>
            </a:xfrm>
          </p:grpSpPr>
          <p:sp>
            <p:nvSpPr>
              <p:cNvPr id="186" name="Google Shape;186;g1b48715c182_0_141"/>
              <p:cNvSpPr/>
              <p:nvPr/>
            </p:nvSpPr>
            <p:spPr>
              <a:xfrm rot="39023">
                <a:off x="1970909" y="815492"/>
                <a:ext cx="581437" cy="581437"/>
              </a:xfrm>
              <a:prstGeom prst="pie">
                <a:avLst>
                  <a:gd name="adj1" fmla="val 6190354"/>
                  <a:gd name="adj2" fmla="val 14996165"/>
                </a:avLst>
              </a:prstGeom>
              <a:solidFill>
                <a:srgbClr val="761E86"/>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g1b48715c182_0_141"/>
              <p:cNvSpPr/>
              <p:nvPr/>
            </p:nvSpPr>
            <p:spPr>
              <a:xfrm rot="10800000">
                <a:off x="1970875" y="815525"/>
                <a:ext cx="581400" cy="581400"/>
              </a:xfrm>
              <a:prstGeom prst="pie">
                <a:avLst>
                  <a:gd name="adj1" fmla="val 4028252"/>
                  <a:gd name="adj2" fmla="val 17183677"/>
                </a:avLst>
              </a:prstGeom>
              <a:solidFill>
                <a:srgbClr val="761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g1b48715c182_0_141"/>
            <p:cNvGrpSpPr/>
            <p:nvPr/>
          </p:nvGrpSpPr>
          <p:grpSpPr>
            <a:xfrm rot="-5400000">
              <a:off x="3179922" y="2281478"/>
              <a:ext cx="585001" cy="585472"/>
              <a:chOff x="1967628" y="812211"/>
              <a:chExt cx="588000" cy="588000"/>
            </a:xfrm>
          </p:grpSpPr>
          <p:sp>
            <p:nvSpPr>
              <p:cNvPr id="189" name="Google Shape;189;g1b48715c182_0_141"/>
              <p:cNvSpPr/>
              <p:nvPr/>
            </p:nvSpPr>
            <p:spPr>
              <a:xfrm rot="39023">
                <a:off x="1970909" y="815492"/>
                <a:ext cx="581437" cy="581437"/>
              </a:xfrm>
              <a:prstGeom prst="pie">
                <a:avLst>
                  <a:gd name="adj1" fmla="val 6190354"/>
                  <a:gd name="adj2" fmla="val 14996165"/>
                </a:avLst>
              </a:prstGeom>
              <a:solidFill>
                <a:srgbClr val="7F2090"/>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g1b48715c182_0_141"/>
              <p:cNvSpPr/>
              <p:nvPr/>
            </p:nvSpPr>
            <p:spPr>
              <a:xfrm rot="10800000">
                <a:off x="1970875" y="815525"/>
                <a:ext cx="581400" cy="581400"/>
              </a:xfrm>
              <a:prstGeom prst="pie">
                <a:avLst>
                  <a:gd name="adj1" fmla="val 4028252"/>
                  <a:gd name="adj2" fmla="val 17183677"/>
                </a:avLst>
              </a:prstGeom>
              <a:solidFill>
                <a:srgbClr val="7F2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g1b48715c182_0_141"/>
            <p:cNvSpPr txBox="1"/>
            <p:nvPr/>
          </p:nvSpPr>
          <p:spPr>
            <a:xfrm>
              <a:off x="3214513"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rgbClr val="FFFFFF"/>
                  </a:solidFill>
                  <a:latin typeface="Roboto"/>
                  <a:ea typeface="Roboto"/>
                  <a:cs typeface="Roboto"/>
                  <a:sym typeface="Roboto"/>
                </a:rPr>
                <a:t>01</a:t>
              </a:r>
              <a:endParaRPr sz="1600" b="1" dirty="0">
                <a:solidFill>
                  <a:srgbClr val="FFFFFF"/>
                </a:solidFill>
                <a:latin typeface="Roboto"/>
                <a:ea typeface="Roboto"/>
                <a:cs typeface="Roboto"/>
                <a:sym typeface="Roboto"/>
              </a:endParaRPr>
            </a:p>
          </p:txBody>
        </p:sp>
        <p:sp>
          <p:nvSpPr>
            <p:cNvPr id="192" name="Google Shape;192;g1b48715c182_0_141"/>
            <p:cNvSpPr txBox="1"/>
            <p:nvPr/>
          </p:nvSpPr>
          <p:spPr>
            <a:xfrm>
              <a:off x="4335750" y="346030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sp>
          <p:nvSpPr>
            <p:cNvPr id="193" name="Google Shape;193;g1b48715c182_0_141"/>
            <p:cNvSpPr txBox="1"/>
            <p:nvPr/>
          </p:nvSpPr>
          <p:spPr>
            <a:xfrm>
              <a:off x="5419402"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194" name="Google Shape;194;g1b48715c182_0_141"/>
            <p:cNvGrpSpPr/>
            <p:nvPr/>
          </p:nvGrpSpPr>
          <p:grpSpPr>
            <a:xfrm>
              <a:off x="4261689" y="1180926"/>
              <a:ext cx="585001" cy="585530"/>
              <a:chOff x="1967628" y="812211"/>
              <a:chExt cx="588000" cy="588000"/>
            </a:xfrm>
          </p:grpSpPr>
          <p:sp>
            <p:nvSpPr>
              <p:cNvPr id="195" name="Google Shape;195;g1b48715c182_0_141"/>
              <p:cNvSpPr/>
              <p:nvPr/>
            </p:nvSpPr>
            <p:spPr>
              <a:xfrm rot="39023">
                <a:off x="1970909" y="815492"/>
                <a:ext cx="581437" cy="581437"/>
              </a:xfrm>
              <a:prstGeom prst="pie">
                <a:avLst>
                  <a:gd name="adj1" fmla="val 6190354"/>
                  <a:gd name="adj2" fmla="val 14996165"/>
                </a:avLst>
              </a:prstGeom>
              <a:solidFill>
                <a:srgbClr val="55156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g1b48715c182_0_141"/>
              <p:cNvSpPr/>
              <p:nvPr/>
            </p:nvSpPr>
            <p:spPr>
              <a:xfrm rot="10800000">
                <a:off x="1970875" y="815525"/>
                <a:ext cx="581400" cy="581400"/>
              </a:xfrm>
              <a:prstGeom prst="pie">
                <a:avLst>
                  <a:gd name="adj1" fmla="val 4028252"/>
                  <a:gd name="adj2" fmla="val 17183677"/>
                </a:avLst>
              </a:prstGeom>
              <a:solidFill>
                <a:srgbClr val="551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g1b48715c182_0_141"/>
            <p:cNvSpPr txBox="1"/>
            <p:nvPr/>
          </p:nvSpPr>
          <p:spPr>
            <a:xfrm>
              <a:off x="4335750" y="125444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grpSp>
      <p:grpSp>
        <p:nvGrpSpPr>
          <p:cNvPr id="198" name="Google Shape;198;g1b48715c182_0_141"/>
          <p:cNvGrpSpPr/>
          <p:nvPr/>
        </p:nvGrpSpPr>
        <p:grpSpPr>
          <a:xfrm>
            <a:off x="323500" y="1658525"/>
            <a:ext cx="3362713" cy="615600"/>
            <a:chOff x="323500" y="1658525"/>
            <a:chExt cx="3362713" cy="615600"/>
          </a:xfrm>
        </p:grpSpPr>
        <p:sp>
          <p:nvSpPr>
            <p:cNvPr id="199" name="Google Shape;199;g1b48715c182_0_141"/>
            <p:cNvSpPr txBox="1"/>
            <p:nvPr/>
          </p:nvSpPr>
          <p:spPr>
            <a:xfrm>
              <a:off x="323500" y="1658525"/>
              <a:ext cx="2124000" cy="615600"/>
            </a:xfrm>
            <a:prstGeom prst="rect">
              <a:avLst/>
            </a:prstGeom>
            <a:noFill/>
            <a:ln>
              <a:noFill/>
            </a:ln>
          </p:spPr>
          <p:txBody>
            <a:bodyPr spcFirstLastPara="1" wrap="square" lIns="91425" tIns="91425" rIns="91425" bIns="91425" anchor="ctr" anchorCtr="0">
              <a:spAutoFit/>
            </a:bodyPr>
            <a:lstStyle/>
            <a:p>
              <a:pPr marL="0" lvl="0" indent="0" algn="r" rtl="0">
                <a:spcBef>
                  <a:spcPts val="0"/>
                </a:spcBef>
                <a:spcAft>
                  <a:spcPts val="0"/>
                </a:spcAft>
                <a:buNone/>
              </a:pPr>
              <a:r>
                <a:rPr lang="en" sz="1200" b="1" dirty="0">
                  <a:latin typeface="Roboto"/>
                  <a:ea typeface="Roboto"/>
                  <a:cs typeface="Roboto"/>
                  <a:sym typeface="Roboto"/>
                </a:rPr>
                <a:t>Collecte des donnés</a:t>
              </a:r>
              <a:endParaRPr sz="1200" b="1" dirty="0">
                <a:latin typeface="Roboto"/>
                <a:ea typeface="Roboto"/>
                <a:cs typeface="Roboto"/>
                <a:sym typeface="Roboto"/>
              </a:endParaRPr>
            </a:p>
            <a:p>
              <a:pPr marL="0" lvl="0" indent="0" algn="r" rtl="0">
                <a:spcBef>
                  <a:spcPts val="0"/>
                </a:spcBef>
                <a:spcAft>
                  <a:spcPts val="0"/>
                </a:spcAft>
                <a:buNone/>
              </a:pPr>
              <a:endParaRPr sz="800" b="1" dirty="0">
                <a:latin typeface="Roboto"/>
                <a:ea typeface="Roboto"/>
                <a:cs typeface="Roboto"/>
                <a:sym typeface="Roboto"/>
              </a:endParaRPr>
            </a:p>
            <a:p>
              <a:pPr marL="0" lvl="0" indent="0" algn="r" rtl="0">
                <a:spcBef>
                  <a:spcPts val="0"/>
                </a:spcBef>
                <a:spcAft>
                  <a:spcPts val="1600"/>
                </a:spcAft>
                <a:buNone/>
              </a:pPr>
              <a:endParaRPr sz="800" b="1" dirty="0">
                <a:latin typeface="Roboto"/>
                <a:ea typeface="Roboto"/>
                <a:cs typeface="Roboto"/>
                <a:sym typeface="Roboto"/>
              </a:endParaRPr>
            </a:p>
          </p:txBody>
        </p:sp>
        <p:cxnSp>
          <p:nvCxnSpPr>
            <p:cNvPr id="200" name="Google Shape;200;g1b48715c182_0_141"/>
            <p:cNvCxnSpPr/>
            <p:nvPr/>
          </p:nvCxnSpPr>
          <p:spPr>
            <a:xfrm rot="10800000">
              <a:off x="2641913" y="1831625"/>
              <a:ext cx="1044300" cy="0"/>
            </a:xfrm>
            <a:prstGeom prst="straightConnector1">
              <a:avLst/>
            </a:prstGeom>
            <a:noFill/>
            <a:ln w="9525" cap="flat" cmpd="sng">
              <a:solidFill>
                <a:srgbClr val="7F2090"/>
              </a:solidFill>
              <a:prstDash val="solid"/>
              <a:round/>
              <a:headEnd type="none" w="sm" len="sm"/>
              <a:tailEnd type="oval" w="med" len="med"/>
            </a:ln>
          </p:spPr>
        </p:cxnSp>
      </p:grpSp>
      <p:grpSp>
        <p:nvGrpSpPr>
          <p:cNvPr id="201" name="Google Shape;201;g1b48715c182_0_141"/>
          <p:cNvGrpSpPr/>
          <p:nvPr/>
        </p:nvGrpSpPr>
        <p:grpSpPr>
          <a:xfrm>
            <a:off x="323500" y="3190250"/>
            <a:ext cx="3629413" cy="800400"/>
            <a:chOff x="323500" y="3190250"/>
            <a:chExt cx="3629413" cy="800400"/>
          </a:xfrm>
        </p:grpSpPr>
        <p:sp>
          <p:nvSpPr>
            <p:cNvPr id="202" name="Google Shape;202;g1b48715c182_0_141"/>
            <p:cNvSpPr txBox="1"/>
            <p:nvPr/>
          </p:nvSpPr>
          <p:spPr>
            <a:xfrm>
              <a:off x="323500" y="3190250"/>
              <a:ext cx="2124000" cy="800400"/>
            </a:xfrm>
            <a:prstGeom prst="rect">
              <a:avLst/>
            </a:prstGeom>
            <a:noFill/>
            <a:ln>
              <a:noFill/>
            </a:ln>
          </p:spPr>
          <p:txBody>
            <a:bodyPr spcFirstLastPara="1" wrap="square" lIns="91425" tIns="91425" rIns="91425" bIns="91425" anchor="ctr" anchorCtr="0">
              <a:spAutoFit/>
            </a:bodyPr>
            <a:lstStyle/>
            <a:p>
              <a:pPr marL="0" lvl="0" indent="0" algn="r" rtl="0">
                <a:spcBef>
                  <a:spcPts val="0"/>
                </a:spcBef>
                <a:spcAft>
                  <a:spcPts val="0"/>
                </a:spcAft>
                <a:buNone/>
              </a:pPr>
              <a:r>
                <a:rPr lang="en" sz="1200" b="1" dirty="0">
                  <a:latin typeface="Roboto"/>
                  <a:ea typeface="Roboto"/>
                  <a:cs typeface="Roboto"/>
                  <a:sym typeface="Roboto"/>
                </a:rPr>
                <a:t>Paramétrage et entraînement du modèle</a:t>
              </a:r>
              <a:endParaRPr sz="1200" b="1" dirty="0">
                <a:latin typeface="Roboto"/>
                <a:ea typeface="Roboto"/>
                <a:cs typeface="Roboto"/>
                <a:sym typeface="Roboto"/>
              </a:endParaRPr>
            </a:p>
            <a:p>
              <a:pPr marL="0" lvl="0" indent="0" algn="r" rtl="0">
                <a:spcBef>
                  <a:spcPts val="0"/>
                </a:spcBef>
                <a:spcAft>
                  <a:spcPts val="0"/>
                </a:spcAft>
                <a:buNone/>
              </a:pPr>
              <a:endParaRPr sz="800" b="1" dirty="0">
                <a:latin typeface="Roboto"/>
                <a:ea typeface="Roboto"/>
                <a:cs typeface="Roboto"/>
                <a:sym typeface="Roboto"/>
              </a:endParaRPr>
            </a:p>
            <a:p>
              <a:pPr marL="0" lvl="0" indent="0" algn="r" rtl="0">
                <a:spcBef>
                  <a:spcPts val="0"/>
                </a:spcBef>
                <a:spcAft>
                  <a:spcPts val="1600"/>
                </a:spcAft>
                <a:buNone/>
              </a:pPr>
              <a:endParaRPr sz="800" b="1" dirty="0">
                <a:latin typeface="Roboto"/>
                <a:ea typeface="Roboto"/>
                <a:cs typeface="Roboto"/>
                <a:sym typeface="Roboto"/>
              </a:endParaRPr>
            </a:p>
          </p:txBody>
        </p:sp>
        <p:cxnSp>
          <p:nvCxnSpPr>
            <p:cNvPr id="203" name="Google Shape;203;g1b48715c182_0_141"/>
            <p:cNvCxnSpPr/>
            <p:nvPr/>
          </p:nvCxnSpPr>
          <p:spPr>
            <a:xfrm rot="10800000">
              <a:off x="2641913" y="3489425"/>
              <a:ext cx="1311000" cy="0"/>
            </a:xfrm>
            <a:prstGeom prst="straightConnector1">
              <a:avLst/>
            </a:prstGeom>
            <a:noFill/>
            <a:ln w="9525" cap="flat" cmpd="sng">
              <a:solidFill>
                <a:srgbClr val="761E86"/>
              </a:solidFill>
              <a:prstDash val="solid"/>
              <a:round/>
              <a:headEnd type="none" w="sm" len="sm"/>
              <a:tailEnd type="oval" w="med" len="med"/>
            </a:ln>
          </p:spPr>
        </p:cxnSp>
      </p:grpSp>
      <p:grpSp>
        <p:nvGrpSpPr>
          <p:cNvPr id="204" name="Google Shape;204;g1b48715c182_0_141"/>
          <p:cNvGrpSpPr/>
          <p:nvPr/>
        </p:nvGrpSpPr>
        <p:grpSpPr>
          <a:xfrm>
            <a:off x="5209825" y="1288925"/>
            <a:ext cx="3610650" cy="985200"/>
            <a:chOff x="5209825" y="1288925"/>
            <a:chExt cx="3610650" cy="985200"/>
          </a:xfrm>
        </p:grpSpPr>
        <p:sp>
          <p:nvSpPr>
            <p:cNvPr id="205" name="Google Shape;205;g1b48715c182_0_141"/>
            <p:cNvSpPr txBox="1"/>
            <p:nvPr/>
          </p:nvSpPr>
          <p:spPr>
            <a:xfrm>
              <a:off x="6696475" y="1288925"/>
              <a:ext cx="2124000" cy="9852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 sz="1200" b="1" dirty="0">
                  <a:latin typeface="Roboto"/>
                  <a:ea typeface="Roboto"/>
                  <a:cs typeface="Roboto"/>
                  <a:sym typeface="Roboto"/>
                </a:rPr>
                <a:t>Intégration d’alerte</a:t>
              </a:r>
              <a:endParaRPr sz="1200" b="1" dirty="0">
                <a:latin typeface="Roboto"/>
                <a:ea typeface="Roboto"/>
                <a:cs typeface="Roboto"/>
                <a:sym typeface="Roboto"/>
              </a:endParaRPr>
            </a:p>
            <a:p>
              <a:pPr marL="0" lvl="0" indent="0" algn="l" rtl="0">
                <a:spcBef>
                  <a:spcPts val="0"/>
                </a:spcBef>
                <a:spcAft>
                  <a:spcPts val="0"/>
                </a:spcAft>
                <a:buNone/>
              </a:pPr>
              <a:r>
                <a:rPr lang="en" sz="1200" b="1" dirty="0">
                  <a:latin typeface="Roboto"/>
                  <a:ea typeface="Roboto"/>
                  <a:cs typeface="Roboto"/>
                  <a:sym typeface="Roboto"/>
                </a:rPr>
                <a:t>(Envoi de mail + Sonorisation)</a:t>
              </a:r>
              <a:endParaRPr sz="1200" b="1" dirty="0">
                <a:latin typeface="Roboto"/>
                <a:ea typeface="Roboto"/>
                <a:cs typeface="Roboto"/>
                <a:sym typeface="Roboto"/>
              </a:endParaRPr>
            </a:p>
            <a:p>
              <a:pPr marL="0" lvl="0" indent="0" algn="l" rtl="0">
                <a:spcBef>
                  <a:spcPts val="0"/>
                </a:spcBef>
                <a:spcAft>
                  <a:spcPts val="0"/>
                </a:spcAft>
                <a:buNone/>
              </a:pPr>
              <a:endParaRPr sz="800" b="1" dirty="0">
                <a:latin typeface="Roboto"/>
                <a:ea typeface="Roboto"/>
                <a:cs typeface="Roboto"/>
                <a:sym typeface="Roboto"/>
              </a:endParaRPr>
            </a:p>
            <a:p>
              <a:pPr marL="0" lvl="0" indent="0" algn="l" rtl="0">
                <a:spcBef>
                  <a:spcPts val="0"/>
                </a:spcBef>
                <a:spcAft>
                  <a:spcPts val="1600"/>
                </a:spcAft>
                <a:buNone/>
              </a:pPr>
              <a:endParaRPr sz="800" b="1" dirty="0">
                <a:latin typeface="Roboto"/>
                <a:ea typeface="Roboto"/>
                <a:cs typeface="Roboto"/>
                <a:sym typeface="Roboto"/>
              </a:endParaRPr>
            </a:p>
          </p:txBody>
        </p:sp>
        <p:cxnSp>
          <p:nvCxnSpPr>
            <p:cNvPr id="206" name="Google Shape;206;g1b48715c182_0_141"/>
            <p:cNvCxnSpPr/>
            <p:nvPr/>
          </p:nvCxnSpPr>
          <p:spPr>
            <a:xfrm>
              <a:off x="5209825" y="1705200"/>
              <a:ext cx="1286700" cy="0"/>
            </a:xfrm>
            <a:prstGeom prst="straightConnector1">
              <a:avLst/>
            </a:prstGeom>
            <a:noFill/>
            <a:ln w="9525" cap="flat" cmpd="sng">
              <a:solidFill>
                <a:srgbClr val="551561"/>
              </a:solidFill>
              <a:prstDash val="solid"/>
              <a:round/>
              <a:headEnd type="none" w="sm" len="sm"/>
              <a:tailEnd type="oval" w="med" len="med"/>
            </a:ln>
          </p:spPr>
        </p:cxnSp>
      </p:grpSp>
      <p:grpSp>
        <p:nvGrpSpPr>
          <p:cNvPr id="207" name="Google Shape;207;g1b48715c182_0_141"/>
          <p:cNvGrpSpPr/>
          <p:nvPr/>
        </p:nvGrpSpPr>
        <p:grpSpPr>
          <a:xfrm>
            <a:off x="5209825" y="3306725"/>
            <a:ext cx="3610650" cy="985200"/>
            <a:chOff x="5209825" y="3306725"/>
            <a:chExt cx="3610650" cy="985200"/>
          </a:xfrm>
        </p:grpSpPr>
        <p:sp>
          <p:nvSpPr>
            <p:cNvPr id="208" name="Google Shape;208;g1b48715c182_0_141"/>
            <p:cNvSpPr txBox="1"/>
            <p:nvPr/>
          </p:nvSpPr>
          <p:spPr>
            <a:xfrm>
              <a:off x="6696475" y="3306725"/>
              <a:ext cx="2124000" cy="9852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 sz="1200" b="1" dirty="0">
                  <a:latin typeface="Roboto"/>
                  <a:ea typeface="Roboto"/>
                  <a:cs typeface="Roboto"/>
                  <a:sym typeface="Roboto"/>
                </a:rPr>
                <a:t>Création de la page web avec intégration du modèle entraîné</a:t>
              </a:r>
              <a:endParaRPr sz="1200" b="1" dirty="0">
                <a:latin typeface="Roboto"/>
                <a:ea typeface="Roboto"/>
                <a:cs typeface="Roboto"/>
                <a:sym typeface="Roboto"/>
              </a:endParaRPr>
            </a:p>
            <a:p>
              <a:pPr marL="0" lvl="0" indent="0" algn="l" rtl="0">
                <a:spcBef>
                  <a:spcPts val="0"/>
                </a:spcBef>
                <a:spcAft>
                  <a:spcPts val="0"/>
                </a:spcAft>
                <a:buNone/>
              </a:pPr>
              <a:endParaRPr sz="800" b="1" dirty="0">
                <a:latin typeface="Roboto"/>
                <a:ea typeface="Roboto"/>
                <a:cs typeface="Roboto"/>
                <a:sym typeface="Roboto"/>
              </a:endParaRPr>
            </a:p>
            <a:p>
              <a:pPr marL="0" lvl="0" indent="0" algn="l" rtl="0">
                <a:spcBef>
                  <a:spcPts val="0"/>
                </a:spcBef>
                <a:spcAft>
                  <a:spcPts val="1600"/>
                </a:spcAft>
                <a:buNone/>
              </a:pPr>
              <a:endParaRPr sz="800" b="1" dirty="0">
                <a:latin typeface="Roboto"/>
                <a:ea typeface="Roboto"/>
                <a:cs typeface="Roboto"/>
                <a:sym typeface="Roboto"/>
              </a:endParaRPr>
            </a:p>
          </p:txBody>
        </p:sp>
        <p:cxnSp>
          <p:nvCxnSpPr>
            <p:cNvPr id="209" name="Google Shape;209;g1b48715c182_0_141"/>
            <p:cNvCxnSpPr/>
            <p:nvPr/>
          </p:nvCxnSpPr>
          <p:spPr>
            <a:xfrm>
              <a:off x="5209825" y="3648300"/>
              <a:ext cx="1286700" cy="0"/>
            </a:xfrm>
            <a:prstGeom prst="straightConnector1">
              <a:avLst/>
            </a:prstGeom>
            <a:noFill/>
            <a:ln w="9525" cap="flat" cmpd="sng">
              <a:solidFill>
                <a:srgbClr val="701C7F"/>
              </a:solidFill>
              <a:prstDash val="solid"/>
              <a:round/>
              <a:headEnd type="none" w="sm" len="sm"/>
              <a:tailEnd type="oval" w="med" len="med"/>
            </a:ln>
          </p:spPr>
        </p:cxnSp>
      </p:grpSp>
      <p:pic>
        <p:nvPicPr>
          <p:cNvPr id="210" name="Google Shape;210;g1b48715c182_0_141"/>
          <p:cNvPicPr preferRelativeResize="0"/>
          <p:nvPr/>
        </p:nvPicPr>
        <p:blipFill>
          <a:blip r:embed="rId5">
            <a:alphaModFix/>
          </a:blip>
          <a:stretch>
            <a:fillRect/>
          </a:stretch>
        </p:blipFill>
        <p:spPr>
          <a:xfrm>
            <a:off x="67150" y="834125"/>
            <a:ext cx="393600" cy="393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animEffect transition="in" filter="barn(inVertical)">
                                      <p:cBhvr>
                                        <p:cTn id="7" dur="500"/>
                                        <p:tgtEl>
                                          <p:spTgt spid="17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7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7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198"/>
                                        </p:tgtEl>
                                        <p:attrNameLst>
                                          <p:attrName>style.visibility</p:attrName>
                                        </p:attrNameLst>
                                      </p:cBhvr>
                                      <p:to>
                                        <p:strVal val="visible"/>
                                      </p:to>
                                    </p:set>
                                    <p:animEffect transition="in" filter="barn(inVertical)">
                                      <p:cBhvr>
                                        <p:cTn id="20" dur="500"/>
                                        <p:tgtEl>
                                          <p:spTgt spid="198"/>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201"/>
                                        </p:tgtEl>
                                        <p:attrNameLst>
                                          <p:attrName>style.visibility</p:attrName>
                                        </p:attrNameLst>
                                      </p:cBhvr>
                                      <p:to>
                                        <p:strVal val="visible"/>
                                      </p:to>
                                    </p:set>
                                    <p:animEffect transition="in" filter="barn(inVertical)">
                                      <p:cBhvr>
                                        <p:cTn id="25" dur="500"/>
                                        <p:tgtEl>
                                          <p:spTgt spid="201"/>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207"/>
                                        </p:tgtEl>
                                        <p:attrNameLst>
                                          <p:attrName>style.visibility</p:attrName>
                                        </p:attrNameLst>
                                      </p:cBhvr>
                                      <p:to>
                                        <p:strVal val="visible"/>
                                      </p:to>
                                    </p:set>
                                    <p:animEffect transition="in" filter="barn(inVertical)">
                                      <p:cBhvr>
                                        <p:cTn id="30" dur="500"/>
                                        <p:tgtEl>
                                          <p:spTgt spid="20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73"/>
                                        </p:tgtEl>
                                        <p:attrNameLst>
                                          <p:attrName>style.visibility</p:attrName>
                                        </p:attrNameLst>
                                      </p:cBhvr>
                                      <p:to>
                                        <p:strVal val="visible"/>
                                      </p:to>
                                    </p:set>
                                    <p:animEffect transition="in" filter="fade">
                                      <p:cBhvr>
                                        <p:cTn id="35" dur="500"/>
                                        <p:tgtEl>
                                          <p:spTgt spid="173"/>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nodeType="clickEffect">
                                  <p:stCondLst>
                                    <p:cond delay="0"/>
                                  </p:stCondLst>
                                  <p:childTnLst>
                                    <p:set>
                                      <p:cBhvr>
                                        <p:cTn id="39" dur="1" fill="hold">
                                          <p:stCondLst>
                                            <p:cond delay="0"/>
                                          </p:stCondLst>
                                        </p:cTn>
                                        <p:tgtEl>
                                          <p:spTgt spid="204"/>
                                        </p:tgtEl>
                                        <p:attrNameLst>
                                          <p:attrName>style.visibility</p:attrName>
                                        </p:attrNameLst>
                                      </p:cBhvr>
                                      <p:to>
                                        <p:strVal val="visible"/>
                                      </p:to>
                                    </p:set>
                                    <p:animEffect transition="in" filter="barn(inVertical)">
                                      <p:cBhvr>
                                        <p:cTn id="40"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Lst>
  </p:timing>
</p:sld>
</file>

<file path=ppt/theme/theme1.xml><?xml version="1.0" encoding="utf-8"?>
<a:theme xmlns:a="http://schemas.openxmlformats.org/drawingml/2006/main" name="Dauphin template">
  <a:themeElements>
    <a:clrScheme name="Custom 347">
      <a:dk1>
        <a:srgbClr val="210635"/>
      </a:dk1>
      <a:lt1>
        <a:srgbClr val="FFFFFF"/>
      </a:lt1>
      <a:dk2>
        <a:srgbClr val="89828F"/>
      </a:dk2>
      <a:lt2>
        <a:srgbClr val="F4F3F8"/>
      </a:lt2>
      <a:accent1>
        <a:srgbClr val="725DCF"/>
      </a:accent1>
      <a:accent2>
        <a:srgbClr val="BD6DE0"/>
      </a:accent2>
      <a:accent3>
        <a:srgbClr val="F07249"/>
      </a:accent3>
      <a:accent4>
        <a:srgbClr val="FFB200"/>
      </a:accent4>
      <a:accent5>
        <a:srgbClr val="9D91EE"/>
      </a:accent5>
      <a:accent6>
        <a:srgbClr val="3691E0"/>
      </a:accent6>
      <a:hlink>
        <a:srgbClr val="6A5DC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262</Words>
  <Application>Microsoft Office PowerPoint</Application>
  <PresentationFormat>Affichage à l'écran (16:9)</PresentationFormat>
  <Paragraphs>52</Paragraphs>
  <Slides>11</Slides>
  <Notes>11</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11</vt:i4>
      </vt:variant>
    </vt:vector>
  </HeadingPairs>
  <TitlesOfParts>
    <vt:vector size="20" baseType="lpstr">
      <vt:lpstr>PT Sans Narrow</vt:lpstr>
      <vt:lpstr>Arial</vt:lpstr>
      <vt:lpstr>Calibri</vt:lpstr>
      <vt:lpstr>Roboto</vt:lpstr>
      <vt:lpstr>Catamaran Thin</vt:lpstr>
      <vt:lpstr>Catamaran</vt:lpstr>
      <vt:lpstr>Cutive</vt:lpstr>
      <vt:lpstr>Open Sans</vt:lpstr>
      <vt:lpstr>Dauphin template</vt:lpstr>
      <vt:lpstr>Présentation PowerPoint</vt:lpstr>
      <vt:lpstr>Plan </vt:lpstr>
      <vt:lpstr>Introduction</vt:lpstr>
      <vt:lpstr>Présentation du projet </vt:lpstr>
      <vt:lpstr>Quelques solutions possibles</vt:lpstr>
      <vt:lpstr>Quelques solutions possibles</vt:lpstr>
      <vt:lpstr>Quelques solutions possibles</vt:lpstr>
      <vt:lpstr>Quelques solutions possibles</vt:lpstr>
      <vt:lpstr>Méthodologie adoptée et Résultat de la solution retenue</vt:lpstr>
      <vt:lpstr>Résultat de la solution retenue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FATOUMATA SOUKOURA DIASSANA</cp:lastModifiedBy>
  <cp:revision>2</cp:revision>
  <dcterms:modified xsi:type="dcterms:W3CDTF">2022-12-15T14:40:54Z</dcterms:modified>
</cp:coreProperties>
</file>